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8" r:id="rId3"/>
    <p:sldId id="257" r:id="rId4"/>
    <p:sldId id="258" r:id="rId5"/>
    <p:sldId id="259" r:id="rId6"/>
    <p:sldId id="260" r:id="rId7"/>
    <p:sldId id="261" r:id="rId8"/>
    <p:sldId id="262" r:id="rId9"/>
    <p:sldId id="263" r:id="rId10"/>
    <p:sldId id="266" r:id="rId11"/>
    <p:sldId id="264" r:id="rId12"/>
    <p:sldId id="273" r:id="rId13"/>
    <p:sldId id="275" r:id="rId14"/>
    <p:sldId id="276" r:id="rId15"/>
    <p:sldId id="265" r:id="rId16"/>
    <p:sldId id="267" r:id="rId17"/>
    <p:sldId id="268" r:id="rId18"/>
    <p:sldId id="269" r:id="rId19"/>
    <p:sldId id="272" r:id="rId20"/>
    <p:sldId id="270" r:id="rId21"/>
    <p:sldId id="274" r:id="rId22"/>
    <p:sldId id="271"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302" r:id="rId46"/>
    <p:sldId id="299" r:id="rId47"/>
    <p:sldId id="300" r:id="rId48"/>
    <p:sldId id="301" r:id="rId49"/>
    <p:sldId id="303" r:id="rId50"/>
    <p:sldId id="304" r:id="rId51"/>
    <p:sldId id="305" r:id="rId52"/>
    <p:sldId id="306" r:id="rId53"/>
    <p:sldId id="307" r:id="rId54"/>
    <p:sldId id="308" r:id="rId55"/>
    <p:sldId id="309" r:id="rId56"/>
    <p:sldId id="310" r:id="rId57"/>
    <p:sldId id="312" r:id="rId58"/>
    <p:sldId id="311" r:id="rId59"/>
    <p:sldId id="313" r:id="rId60"/>
    <p:sldId id="314" r:id="rId61"/>
    <p:sldId id="315" r:id="rId62"/>
    <p:sldId id="316" r:id="rId63"/>
    <p:sldId id="317" r:id="rId64"/>
    <p:sldId id="319" r:id="rId65"/>
    <p:sldId id="320"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556CDF1-0BDD-4DF0-BE1A-E976353F3783}">
          <p14:sldIdLst>
            <p14:sldId id="256"/>
            <p14:sldId id="318"/>
          </p14:sldIdLst>
        </p14:section>
        <p14:section name="3DFrames" id="{14418A12-DD53-4BC7-9CF0-7DA6E9E37828}">
          <p14:sldIdLst>
            <p14:sldId id="257"/>
            <p14:sldId id="258"/>
            <p14:sldId id="259"/>
            <p14:sldId id="260"/>
            <p14:sldId id="261"/>
            <p14:sldId id="262"/>
            <p14:sldId id="263"/>
            <p14:sldId id="266"/>
            <p14:sldId id="264"/>
            <p14:sldId id="273"/>
            <p14:sldId id="275"/>
            <p14:sldId id="276"/>
            <p14:sldId id="265"/>
            <p14:sldId id="267"/>
            <p14:sldId id="268"/>
            <p14:sldId id="269"/>
            <p14:sldId id="272"/>
            <p14:sldId id="270"/>
            <p14:sldId id="274"/>
            <p14:sldId id="271"/>
            <p14:sldId id="277"/>
            <p14:sldId id="278"/>
            <p14:sldId id="279"/>
            <p14:sldId id="280"/>
            <p14:sldId id="281"/>
            <p14:sldId id="282"/>
            <p14:sldId id="283"/>
            <p14:sldId id="284"/>
            <p14:sldId id="285"/>
          </p14:sldIdLst>
        </p14:section>
        <p14:section name="bmbuttons" id="{5D76EE56-8966-48AD-9E46-4A57C6009BDD}">
          <p14:sldIdLst>
            <p14:sldId id="286"/>
            <p14:sldId id="287"/>
            <p14:sldId id="288"/>
            <p14:sldId id="289"/>
            <p14:sldId id="290"/>
            <p14:sldId id="291"/>
            <p14:sldId id="292"/>
            <p14:sldId id="293"/>
            <p14:sldId id="294"/>
            <p14:sldId id="295"/>
            <p14:sldId id="296"/>
            <p14:sldId id="297"/>
            <p14:sldId id="298"/>
            <p14:sldId id="302"/>
            <p14:sldId id="299"/>
            <p14:sldId id="300"/>
            <p14:sldId id="301"/>
            <p14:sldId id="303"/>
          </p14:sldIdLst>
        </p14:section>
        <p14:section name="OpenGL" id="{DBF00150-0B50-4700-B1C7-5F152063FF25}">
          <p14:sldIdLst>
            <p14:sldId id="304"/>
            <p14:sldId id="305"/>
            <p14:sldId id="306"/>
            <p14:sldId id="307"/>
            <p14:sldId id="308"/>
            <p14:sldId id="309"/>
            <p14:sldId id="310"/>
            <p14:sldId id="312"/>
            <p14:sldId id="311"/>
            <p14:sldId id="313"/>
            <p14:sldId id="314"/>
            <p14:sldId id="315"/>
            <p14:sldId id="316"/>
            <p14:sldId id="317"/>
            <p14:sldId id="319"/>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63"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1BC9C-1FAC-2029-8455-E49C0881A87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18BDF55-1192-8BBA-AB3A-DF0C6D28F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9718B00-353C-7063-B305-4491A61C520F}"/>
              </a:ext>
            </a:extLst>
          </p:cNvPr>
          <p:cNvSpPr>
            <a:spLocks noGrp="1"/>
          </p:cNvSpPr>
          <p:nvPr>
            <p:ph type="dt" sz="half" idx="10"/>
          </p:nvPr>
        </p:nvSpPr>
        <p:spPr/>
        <p:txBody>
          <a:bodyPr/>
          <a:lstStyle/>
          <a:p>
            <a:fld id="{E72CADCF-7DC7-4F8F-8DB7-258E537C3329}" type="datetimeFigureOut">
              <a:rPr lang="zh-CN" altLang="en-US" smtClean="0"/>
              <a:t>2022/6/24</a:t>
            </a:fld>
            <a:endParaRPr lang="zh-CN" altLang="en-US"/>
          </a:p>
        </p:txBody>
      </p:sp>
      <p:sp>
        <p:nvSpPr>
          <p:cNvPr id="5" name="页脚占位符 4">
            <a:extLst>
              <a:ext uri="{FF2B5EF4-FFF2-40B4-BE49-F238E27FC236}">
                <a16:creationId xmlns:a16="http://schemas.microsoft.com/office/drawing/2014/main" id="{AF886C5C-A47B-6E6D-C184-980FB8B39D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9FD89B-CB91-E4BC-4591-59D1C1E01A04}"/>
              </a:ext>
            </a:extLst>
          </p:cNvPr>
          <p:cNvSpPr>
            <a:spLocks noGrp="1"/>
          </p:cNvSpPr>
          <p:nvPr>
            <p:ph type="sldNum" sz="quarter" idx="12"/>
          </p:nvPr>
        </p:nvSpPr>
        <p:spPr/>
        <p:txBody>
          <a:body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276027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DCF37-A4F3-634C-C887-054F26BEEEC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443A4C3-0EF4-8D4E-3FB6-8B882A83523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C40C6B-1150-9735-D032-3A94E24F8EB5}"/>
              </a:ext>
            </a:extLst>
          </p:cNvPr>
          <p:cNvSpPr>
            <a:spLocks noGrp="1"/>
          </p:cNvSpPr>
          <p:nvPr>
            <p:ph type="dt" sz="half" idx="10"/>
          </p:nvPr>
        </p:nvSpPr>
        <p:spPr/>
        <p:txBody>
          <a:bodyPr/>
          <a:lstStyle/>
          <a:p>
            <a:fld id="{E72CADCF-7DC7-4F8F-8DB7-258E537C3329}" type="datetimeFigureOut">
              <a:rPr lang="zh-CN" altLang="en-US" smtClean="0"/>
              <a:t>2022/6/24</a:t>
            </a:fld>
            <a:endParaRPr lang="zh-CN" altLang="en-US"/>
          </a:p>
        </p:txBody>
      </p:sp>
      <p:sp>
        <p:nvSpPr>
          <p:cNvPr id="5" name="页脚占位符 4">
            <a:extLst>
              <a:ext uri="{FF2B5EF4-FFF2-40B4-BE49-F238E27FC236}">
                <a16:creationId xmlns:a16="http://schemas.microsoft.com/office/drawing/2014/main" id="{366BEC65-15D5-5CAE-E9E5-8F5195C25A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49C41D-B817-E3CF-B497-CD6B9C3B4B3C}"/>
              </a:ext>
            </a:extLst>
          </p:cNvPr>
          <p:cNvSpPr>
            <a:spLocks noGrp="1"/>
          </p:cNvSpPr>
          <p:nvPr>
            <p:ph type="sldNum" sz="quarter" idx="12"/>
          </p:nvPr>
        </p:nvSpPr>
        <p:spPr/>
        <p:txBody>
          <a:body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213828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CA582F-CD6B-A13B-1A7D-29A66180F84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81336B-48E9-DD97-9679-5F5F91503DA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88DBCE-2D64-7A71-7A79-AD43EB6E5F01}"/>
              </a:ext>
            </a:extLst>
          </p:cNvPr>
          <p:cNvSpPr>
            <a:spLocks noGrp="1"/>
          </p:cNvSpPr>
          <p:nvPr>
            <p:ph type="dt" sz="half" idx="10"/>
          </p:nvPr>
        </p:nvSpPr>
        <p:spPr/>
        <p:txBody>
          <a:bodyPr/>
          <a:lstStyle/>
          <a:p>
            <a:fld id="{E72CADCF-7DC7-4F8F-8DB7-258E537C3329}" type="datetimeFigureOut">
              <a:rPr lang="zh-CN" altLang="en-US" smtClean="0"/>
              <a:t>2022/6/24</a:t>
            </a:fld>
            <a:endParaRPr lang="zh-CN" altLang="en-US"/>
          </a:p>
        </p:txBody>
      </p:sp>
      <p:sp>
        <p:nvSpPr>
          <p:cNvPr id="5" name="页脚占位符 4">
            <a:extLst>
              <a:ext uri="{FF2B5EF4-FFF2-40B4-BE49-F238E27FC236}">
                <a16:creationId xmlns:a16="http://schemas.microsoft.com/office/drawing/2014/main" id="{D2BF7448-9FBF-3A5F-F1AE-ED96CA07B1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3A7DCA-27A6-F63A-E1F8-7C96EE815D51}"/>
              </a:ext>
            </a:extLst>
          </p:cNvPr>
          <p:cNvSpPr>
            <a:spLocks noGrp="1"/>
          </p:cNvSpPr>
          <p:nvPr>
            <p:ph type="sldNum" sz="quarter" idx="12"/>
          </p:nvPr>
        </p:nvSpPr>
        <p:spPr/>
        <p:txBody>
          <a:body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50866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02871-97A2-F3AC-736B-5820C22D58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0E49C7-7496-6DD9-FE47-7D7774676C6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6543A7-35F7-65CB-BFC2-CD148878950B}"/>
              </a:ext>
            </a:extLst>
          </p:cNvPr>
          <p:cNvSpPr>
            <a:spLocks noGrp="1"/>
          </p:cNvSpPr>
          <p:nvPr>
            <p:ph type="dt" sz="half" idx="10"/>
          </p:nvPr>
        </p:nvSpPr>
        <p:spPr/>
        <p:txBody>
          <a:bodyPr/>
          <a:lstStyle/>
          <a:p>
            <a:fld id="{E72CADCF-7DC7-4F8F-8DB7-258E537C3329}" type="datetimeFigureOut">
              <a:rPr lang="zh-CN" altLang="en-US" smtClean="0"/>
              <a:t>2022/6/24</a:t>
            </a:fld>
            <a:endParaRPr lang="zh-CN" altLang="en-US"/>
          </a:p>
        </p:txBody>
      </p:sp>
      <p:sp>
        <p:nvSpPr>
          <p:cNvPr id="5" name="页脚占位符 4">
            <a:extLst>
              <a:ext uri="{FF2B5EF4-FFF2-40B4-BE49-F238E27FC236}">
                <a16:creationId xmlns:a16="http://schemas.microsoft.com/office/drawing/2014/main" id="{4FAFC2AC-0E2E-1331-661C-57CFCD2EDC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88EB2C-F3EC-E341-DF01-2110C4B7DE63}"/>
              </a:ext>
            </a:extLst>
          </p:cNvPr>
          <p:cNvSpPr>
            <a:spLocks noGrp="1"/>
          </p:cNvSpPr>
          <p:nvPr>
            <p:ph type="sldNum" sz="quarter" idx="12"/>
          </p:nvPr>
        </p:nvSpPr>
        <p:spPr/>
        <p:txBody>
          <a:body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3142500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D1BEE-7D36-ABBD-D296-93164350D60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7C8C08D-88A3-FCD4-95FA-6F34C65ED1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391B467-F282-3487-64C8-6A8710666F36}"/>
              </a:ext>
            </a:extLst>
          </p:cNvPr>
          <p:cNvSpPr>
            <a:spLocks noGrp="1"/>
          </p:cNvSpPr>
          <p:nvPr>
            <p:ph type="dt" sz="half" idx="10"/>
          </p:nvPr>
        </p:nvSpPr>
        <p:spPr/>
        <p:txBody>
          <a:bodyPr/>
          <a:lstStyle/>
          <a:p>
            <a:fld id="{E72CADCF-7DC7-4F8F-8DB7-258E537C3329}" type="datetimeFigureOut">
              <a:rPr lang="zh-CN" altLang="en-US" smtClean="0"/>
              <a:t>2022/6/24</a:t>
            </a:fld>
            <a:endParaRPr lang="zh-CN" altLang="en-US"/>
          </a:p>
        </p:txBody>
      </p:sp>
      <p:sp>
        <p:nvSpPr>
          <p:cNvPr id="5" name="页脚占位符 4">
            <a:extLst>
              <a:ext uri="{FF2B5EF4-FFF2-40B4-BE49-F238E27FC236}">
                <a16:creationId xmlns:a16="http://schemas.microsoft.com/office/drawing/2014/main" id="{D57173B9-D453-4EFA-8743-E63091D7E7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593F7B-C0D4-426B-7FAF-329129D20EDA}"/>
              </a:ext>
            </a:extLst>
          </p:cNvPr>
          <p:cNvSpPr>
            <a:spLocks noGrp="1"/>
          </p:cNvSpPr>
          <p:nvPr>
            <p:ph type="sldNum" sz="quarter" idx="12"/>
          </p:nvPr>
        </p:nvSpPr>
        <p:spPr/>
        <p:txBody>
          <a:body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461333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57B78-3B62-19E2-CC31-57A1913732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2409B1-F3D4-C772-7BEB-5F6662BD8EB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AF71C72-7475-ED21-684F-3836C56258D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772AE99-EFA5-1F58-BAE7-CE6C118823FA}"/>
              </a:ext>
            </a:extLst>
          </p:cNvPr>
          <p:cNvSpPr>
            <a:spLocks noGrp="1"/>
          </p:cNvSpPr>
          <p:nvPr>
            <p:ph type="dt" sz="half" idx="10"/>
          </p:nvPr>
        </p:nvSpPr>
        <p:spPr/>
        <p:txBody>
          <a:bodyPr/>
          <a:lstStyle/>
          <a:p>
            <a:fld id="{E72CADCF-7DC7-4F8F-8DB7-258E537C3329}" type="datetimeFigureOut">
              <a:rPr lang="zh-CN" altLang="en-US" smtClean="0"/>
              <a:t>2022/6/24</a:t>
            </a:fld>
            <a:endParaRPr lang="zh-CN" altLang="en-US"/>
          </a:p>
        </p:txBody>
      </p:sp>
      <p:sp>
        <p:nvSpPr>
          <p:cNvPr id="6" name="页脚占位符 5">
            <a:extLst>
              <a:ext uri="{FF2B5EF4-FFF2-40B4-BE49-F238E27FC236}">
                <a16:creationId xmlns:a16="http://schemas.microsoft.com/office/drawing/2014/main" id="{8CB1A1E8-F421-2956-68BA-75E0888455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4C667E-94F2-2F5C-F54A-EDEFAEEA748A}"/>
              </a:ext>
            </a:extLst>
          </p:cNvPr>
          <p:cNvSpPr>
            <a:spLocks noGrp="1"/>
          </p:cNvSpPr>
          <p:nvPr>
            <p:ph type="sldNum" sz="quarter" idx="12"/>
          </p:nvPr>
        </p:nvSpPr>
        <p:spPr/>
        <p:txBody>
          <a:body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3068104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0AAEE-2C70-C3EE-4186-62F08165583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C58F9DE-3171-6C3E-775D-29642E1A3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BFC1CAB-700E-7222-DEEE-21DD3687F8B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46CFB0-6D1E-A4E2-428C-C7A7FB4934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3B05BCB-058E-EB04-B90B-C4FCD749757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835676F-EBDC-ECD3-F771-BAC5FF06A18D}"/>
              </a:ext>
            </a:extLst>
          </p:cNvPr>
          <p:cNvSpPr>
            <a:spLocks noGrp="1"/>
          </p:cNvSpPr>
          <p:nvPr>
            <p:ph type="dt" sz="half" idx="10"/>
          </p:nvPr>
        </p:nvSpPr>
        <p:spPr/>
        <p:txBody>
          <a:bodyPr/>
          <a:lstStyle/>
          <a:p>
            <a:fld id="{E72CADCF-7DC7-4F8F-8DB7-258E537C3329}" type="datetimeFigureOut">
              <a:rPr lang="zh-CN" altLang="en-US" smtClean="0"/>
              <a:t>2022/6/24</a:t>
            </a:fld>
            <a:endParaRPr lang="zh-CN" altLang="en-US"/>
          </a:p>
        </p:txBody>
      </p:sp>
      <p:sp>
        <p:nvSpPr>
          <p:cNvPr id="8" name="页脚占位符 7">
            <a:extLst>
              <a:ext uri="{FF2B5EF4-FFF2-40B4-BE49-F238E27FC236}">
                <a16:creationId xmlns:a16="http://schemas.microsoft.com/office/drawing/2014/main" id="{ED033882-86B0-85E8-4671-E7A238ACED5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E227A90-03B0-1784-0638-16343CBB0AD1}"/>
              </a:ext>
            </a:extLst>
          </p:cNvPr>
          <p:cNvSpPr>
            <a:spLocks noGrp="1"/>
          </p:cNvSpPr>
          <p:nvPr>
            <p:ph type="sldNum" sz="quarter" idx="12"/>
          </p:nvPr>
        </p:nvSpPr>
        <p:spPr/>
        <p:txBody>
          <a:body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62032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06FF2A-8C03-31EC-E129-9F3089DD86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2BE8624-8A2D-DFA7-6FE4-368F4780FE8D}"/>
              </a:ext>
            </a:extLst>
          </p:cNvPr>
          <p:cNvSpPr>
            <a:spLocks noGrp="1"/>
          </p:cNvSpPr>
          <p:nvPr>
            <p:ph type="dt" sz="half" idx="10"/>
          </p:nvPr>
        </p:nvSpPr>
        <p:spPr/>
        <p:txBody>
          <a:bodyPr/>
          <a:lstStyle/>
          <a:p>
            <a:fld id="{E72CADCF-7DC7-4F8F-8DB7-258E537C3329}" type="datetimeFigureOut">
              <a:rPr lang="zh-CN" altLang="en-US" smtClean="0"/>
              <a:t>2022/6/24</a:t>
            </a:fld>
            <a:endParaRPr lang="zh-CN" altLang="en-US"/>
          </a:p>
        </p:txBody>
      </p:sp>
      <p:sp>
        <p:nvSpPr>
          <p:cNvPr id="4" name="页脚占位符 3">
            <a:extLst>
              <a:ext uri="{FF2B5EF4-FFF2-40B4-BE49-F238E27FC236}">
                <a16:creationId xmlns:a16="http://schemas.microsoft.com/office/drawing/2014/main" id="{7650B864-3019-FF9E-96C8-C5477EE325F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1B32C64-B32D-84A3-CE51-3BC405E8007B}"/>
              </a:ext>
            </a:extLst>
          </p:cNvPr>
          <p:cNvSpPr>
            <a:spLocks noGrp="1"/>
          </p:cNvSpPr>
          <p:nvPr>
            <p:ph type="sldNum" sz="quarter" idx="12"/>
          </p:nvPr>
        </p:nvSpPr>
        <p:spPr/>
        <p:txBody>
          <a:body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3899181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84DE373-AC9C-ACA8-27EB-B1C4C2BC0EF9}"/>
              </a:ext>
            </a:extLst>
          </p:cNvPr>
          <p:cNvSpPr>
            <a:spLocks noGrp="1"/>
          </p:cNvSpPr>
          <p:nvPr>
            <p:ph type="dt" sz="half" idx="10"/>
          </p:nvPr>
        </p:nvSpPr>
        <p:spPr/>
        <p:txBody>
          <a:bodyPr/>
          <a:lstStyle/>
          <a:p>
            <a:fld id="{E72CADCF-7DC7-4F8F-8DB7-258E537C3329}" type="datetimeFigureOut">
              <a:rPr lang="zh-CN" altLang="en-US" smtClean="0"/>
              <a:t>2022/6/24</a:t>
            </a:fld>
            <a:endParaRPr lang="zh-CN" altLang="en-US"/>
          </a:p>
        </p:txBody>
      </p:sp>
      <p:sp>
        <p:nvSpPr>
          <p:cNvPr id="3" name="页脚占位符 2">
            <a:extLst>
              <a:ext uri="{FF2B5EF4-FFF2-40B4-BE49-F238E27FC236}">
                <a16:creationId xmlns:a16="http://schemas.microsoft.com/office/drawing/2014/main" id="{E8B2F28D-668C-0D14-8F7D-F088A13EE7E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4F2546-5501-9114-37A3-32DA462F1958}"/>
              </a:ext>
            </a:extLst>
          </p:cNvPr>
          <p:cNvSpPr>
            <a:spLocks noGrp="1"/>
          </p:cNvSpPr>
          <p:nvPr>
            <p:ph type="sldNum" sz="quarter" idx="12"/>
          </p:nvPr>
        </p:nvSpPr>
        <p:spPr/>
        <p:txBody>
          <a:body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858141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F5146-E91F-F88C-CAE3-50FAD74799A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29CC01-5C12-C030-55D2-7C083EB51C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D1CCB0-D458-11EE-DAD5-8381E9548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59C4869-A597-15F3-555B-F2A935E17011}"/>
              </a:ext>
            </a:extLst>
          </p:cNvPr>
          <p:cNvSpPr>
            <a:spLocks noGrp="1"/>
          </p:cNvSpPr>
          <p:nvPr>
            <p:ph type="dt" sz="half" idx="10"/>
          </p:nvPr>
        </p:nvSpPr>
        <p:spPr/>
        <p:txBody>
          <a:bodyPr/>
          <a:lstStyle/>
          <a:p>
            <a:fld id="{E72CADCF-7DC7-4F8F-8DB7-258E537C3329}" type="datetimeFigureOut">
              <a:rPr lang="zh-CN" altLang="en-US" smtClean="0"/>
              <a:t>2022/6/24</a:t>
            </a:fld>
            <a:endParaRPr lang="zh-CN" altLang="en-US"/>
          </a:p>
        </p:txBody>
      </p:sp>
      <p:sp>
        <p:nvSpPr>
          <p:cNvPr id="6" name="页脚占位符 5">
            <a:extLst>
              <a:ext uri="{FF2B5EF4-FFF2-40B4-BE49-F238E27FC236}">
                <a16:creationId xmlns:a16="http://schemas.microsoft.com/office/drawing/2014/main" id="{AEE118B6-3331-E6CE-3C39-85CB489E4C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4C4D8E-8D69-4EDA-9BFA-86A37DBF8D7A}"/>
              </a:ext>
            </a:extLst>
          </p:cNvPr>
          <p:cNvSpPr>
            <a:spLocks noGrp="1"/>
          </p:cNvSpPr>
          <p:nvPr>
            <p:ph type="sldNum" sz="quarter" idx="12"/>
          </p:nvPr>
        </p:nvSpPr>
        <p:spPr/>
        <p:txBody>
          <a:body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3587020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255E5-B3D4-0D1A-889D-05AFF79120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D41866F-4503-00DF-87E3-6EFBBD5B26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C864C3-8DE6-BC9D-64E4-F74C7D73F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60B24DA-F74F-1142-9A2D-B31EDF9B23F5}"/>
              </a:ext>
            </a:extLst>
          </p:cNvPr>
          <p:cNvSpPr>
            <a:spLocks noGrp="1"/>
          </p:cNvSpPr>
          <p:nvPr>
            <p:ph type="dt" sz="half" idx="10"/>
          </p:nvPr>
        </p:nvSpPr>
        <p:spPr/>
        <p:txBody>
          <a:bodyPr/>
          <a:lstStyle/>
          <a:p>
            <a:fld id="{E72CADCF-7DC7-4F8F-8DB7-258E537C3329}" type="datetimeFigureOut">
              <a:rPr lang="zh-CN" altLang="en-US" smtClean="0"/>
              <a:t>2022/6/24</a:t>
            </a:fld>
            <a:endParaRPr lang="zh-CN" altLang="en-US"/>
          </a:p>
        </p:txBody>
      </p:sp>
      <p:sp>
        <p:nvSpPr>
          <p:cNvPr id="6" name="页脚占位符 5">
            <a:extLst>
              <a:ext uri="{FF2B5EF4-FFF2-40B4-BE49-F238E27FC236}">
                <a16:creationId xmlns:a16="http://schemas.microsoft.com/office/drawing/2014/main" id="{AEFD53BE-B542-EFD6-91C0-6E35C12BC4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69E4D1-2757-07F2-7518-DB52167B4426}"/>
              </a:ext>
            </a:extLst>
          </p:cNvPr>
          <p:cNvSpPr>
            <a:spLocks noGrp="1"/>
          </p:cNvSpPr>
          <p:nvPr>
            <p:ph type="sldNum" sz="quarter" idx="12"/>
          </p:nvPr>
        </p:nvSpPr>
        <p:spPr/>
        <p:txBody>
          <a:body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257210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21E1A29-6493-DC58-F154-193F3E203D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A7F5BB7-7804-3CF8-BA19-4CC5C00575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83B3B3-45C6-77B2-692D-45E9FEBAF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CADCF-7DC7-4F8F-8DB7-258E537C3329}" type="datetimeFigureOut">
              <a:rPr lang="zh-CN" altLang="en-US" smtClean="0"/>
              <a:t>2022/6/24</a:t>
            </a:fld>
            <a:endParaRPr lang="zh-CN" altLang="en-US"/>
          </a:p>
        </p:txBody>
      </p:sp>
      <p:sp>
        <p:nvSpPr>
          <p:cNvPr id="5" name="页脚占位符 4">
            <a:extLst>
              <a:ext uri="{FF2B5EF4-FFF2-40B4-BE49-F238E27FC236}">
                <a16:creationId xmlns:a16="http://schemas.microsoft.com/office/drawing/2014/main" id="{827F186B-5DB5-E4B5-30B4-63264528A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8BF6FAF-ECC3-2A59-412D-6314B95C50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53B72F-A72D-4A5A-9533-4C16F9E08F8A}" type="slidenum">
              <a:rPr lang="zh-CN" altLang="en-US" smtClean="0"/>
              <a:t>‹#›</a:t>
            </a:fld>
            <a:endParaRPr lang="zh-CN" altLang="en-US"/>
          </a:p>
        </p:txBody>
      </p:sp>
    </p:spTree>
    <p:extLst>
      <p:ext uri="{BB962C8B-B14F-4D97-AF65-F5344CB8AC3E}">
        <p14:creationId xmlns:p14="http://schemas.microsoft.com/office/powerpoint/2010/main" val="2694778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cnblogs.com/dzqdzq/p/3235914.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cnblogs.com/jixiaohua/p/11230074.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baidu.com/s?wd=Client&amp;tn=44039180_cpr&amp;fenlei=mv6quAkxTZn0IZRqIHckPjm4nH00T1Y4mvndrj6dP16vujmkmh790ZwV5Hcvrjm3rH6sPfKWUMw85HfYnjn4nH6sgvPsT6KdThsqpZwYTjCEQLGCpyw9Uz4Bmy-bIi4WUvYETgN-TLwGUv3EPjRdrjbvn1ck"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531A5-3F20-16FD-28A1-F0916FFF9003}"/>
              </a:ext>
            </a:extLst>
          </p:cNvPr>
          <p:cNvSpPr>
            <a:spLocks noGrp="1"/>
          </p:cNvSpPr>
          <p:nvPr>
            <p:ph type="ctrTitle"/>
          </p:nvPr>
        </p:nvSpPr>
        <p:spPr/>
        <p:txBody>
          <a:bodyPr/>
          <a:lstStyle/>
          <a:p>
            <a:r>
              <a:rPr lang="en-US" altLang="zh-CN" dirty="0"/>
              <a:t>MASM Example</a:t>
            </a:r>
            <a:r>
              <a:rPr lang="zh-CN" altLang="en-US" dirty="0"/>
              <a:t>学习</a:t>
            </a:r>
          </a:p>
        </p:txBody>
      </p:sp>
      <p:sp>
        <p:nvSpPr>
          <p:cNvPr id="3" name="副标题 2">
            <a:extLst>
              <a:ext uri="{FF2B5EF4-FFF2-40B4-BE49-F238E27FC236}">
                <a16:creationId xmlns:a16="http://schemas.microsoft.com/office/drawing/2014/main" id="{B5C90E04-B46E-C9E3-E143-DEBAB4330D86}"/>
              </a:ext>
            </a:extLst>
          </p:cNvPr>
          <p:cNvSpPr>
            <a:spLocks noGrp="1"/>
          </p:cNvSpPr>
          <p:nvPr>
            <p:ph type="subTitle" idx="1"/>
          </p:nvPr>
        </p:nvSpPr>
        <p:spPr/>
        <p:txBody>
          <a:bodyPr/>
          <a:lstStyle/>
          <a:p>
            <a:r>
              <a:rPr lang="en-US" altLang="zh-CN" dirty="0" err="1"/>
              <a:t>LittleRewriter</a:t>
            </a:r>
            <a:endParaRPr lang="zh-CN" altLang="en-US" dirty="0"/>
          </a:p>
        </p:txBody>
      </p:sp>
    </p:spTree>
    <p:extLst>
      <p:ext uri="{BB962C8B-B14F-4D97-AF65-F5344CB8AC3E}">
        <p14:creationId xmlns:p14="http://schemas.microsoft.com/office/powerpoint/2010/main" val="675108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B1366-DD48-A8D4-BDCA-C869E3D0AA27}"/>
              </a:ext>
            </a:extLst>
          </p:cNvPr>
          <p:cNvSpPr>
            <a:spLocks noGrp="1"/>
          </p:cNvSpPr>
          <p:nvPr>
            <p:ph type="title"/>
          </p:nvPr>
        </p:nvSpPr>
        <p:spPr/>
        <p:txBody>
          <a:bodyPr/>
          <a:lstStyle/>
          <a:p>
            <a:r>
              <a:rPr lang="en-US" altLang="zh-CN" dirty="0" err="1"/>
              <a:t>WinMain</a:t>
            </a:r>
            <a:endParaRPr lang="zh-CN" altLang="en-US" dirty="0"/>
          </a:p>
        </p:txBody>
      </p:sp>
      <p:sp>
        <p:nvSpPr>
          <p:cNvPr id="3" name="内容占位符 2">
            <a:extLst>
              <a:ext uri="{FF2B5EF4-FFF2-40B4-BE49-F238E27FC236}">
                <a16:creationId xmlns:a16="http://schemas.microsoft.com/office/drawing/2014/main" id="{13012285-1827-DA9E-1C5C-3CD9F00DCED2}"/>
              </a:ext>
            </a:extLst>
          </p:cNvPr>
          <p:cNvSpPr>
            <a:spLocks noGrp="1"/>
          </p:cNvSpPr>
          <p:nvPr>
            <p:ph idx="1"/>
          </p:nvPr>
        </p:nvSpPr>
        <p:spPr>
          <a:xfrm>
            <a:off x="322729" y="1559859"/>
            <a:ext cx="11575229" cy="5249732"/>
          </a:xfrm>
        </p:spPr>
        <p:txBody>
          <a:bodyPr>
            <a:normAutofit fontScale="85000" lnSpcReduction="20000"/>
          </a:bodyPr>
          <a:lstStyle/>
          <a:p>
            <a:r>
              <a:rPr lang="en-US" altLang="zh-CN" dirty="0"/>
              <a:t>WNDCLASSEX struct</a:t>
            </a:r>
          </a:p>
          <a:p>
            <a:r>
              <a:rPr lang="en-US" altLang="zh-CN" sz="2900" dirty="0" err="1"/>
              <a:t>cbSize:WNDCLASSEX</a:t>
            </a:r>
            <a:r>
              <a:rPr lang="zh-CN" altLang="en-US" sz="2900" dirty="0"/>
              <a:t>大小，</a:t>
            </a:r>
            <a:r>
              <a:rPr lang="en-US" altLang="zh-CN" sz="2900" dirty="0" err="1"/>
              <a:t>sizeof</a:t>
            </a:r>
            <a:r>
              <a:rPr lang="zh-CN" altLang="en-US" sz="2900" dirty="0"/>
              <a:t>（</a:t>
            </a:r>
            <a:r>
              <a:rPr lang="en-US" altLang="zh-CN" sz="2900" dirty="0"/>
              <a:t>WNDCLASSEX</a:t>
            </a:r>
            <a:r>
              <a:rPr lang="zh-CN" altLang="en-US" sz="2900" dirty="0"/>
              <a:t>）来获得准确的值。</a:t>
            </a:r>
            <a:endParaRPr lang="en-US" altLang="zh-CN" sz="2900" dirty="0"/>
          </a:p>
          <a:p>
            <a:r>
              <a:rPr lang="en-US" altLang="zh-CN" sz="2900" dirty="0"/>
              <a:t>style  </a:t>
            </a:r>
            <a:r>
              <a:rPr lang="zh-CN" altLang="en-US" sz="2900" dirty="0"/>
              <a:t>窗口类的样式，它的值可以是窗口样式值的任意组合。</a:t>
            </a:r>
            <a:endParaRPr lang="en-US" altLang="zh-CN" sz="2900" dirty="0"/>
          </a:p>
          <a:p>
            <a:r>
              <a:rPr lang="en-US" altLang="zh-CN" sz="2900" dirty="0" err="1"/>
              <a:t>lpfnWndProc</a:t>
            </a:r>
            <a:r>
              <a:rPr lang="en-US" altLang="zh-CN" sz="2900" dirty="0"/>
              <a:t> </a:t>
            </a:r>
            <a:r>
              <a:rPr lang="zh-CN" altLang="en-US" sz="2900" dirty="0"/>
              <a:t>指向窗口处理函数（回调函数），处理窗口事件</a:t>
            </a:r>
          </a:p>
          <a:p>
            <a:r>
              <a:rPr lang="en-US" altLang="zh-CN" sz="2900" dirty="0" err="1"/>
              <a:t>cbClsExtra</a:t>
            </a:r>
            <a:r>
              <a:rPr lang="en-US" altLang="zh-CN" sz="2900" dirty="0"/>
              <a:t>  </a:t>
            </a:r>
            <a:r>
              <a:rPr lang="zh-CN" altLang="en-US" sz="2900" dirty="0"/>
              <a:t>为窗口类的额外信息做记录，初始化为</a:t>
            </a:r>
            <a:r>
              <a:rPr lang="en-US" altLang="zh-CN" sz="2900" dirty="0"/>
              <a:t>0</a:t>
            </a:r>
            <a:r>
              <a:rPr lang="zh-CN" altLang="en-US" sz="2900" dirty="0"/>
              <a:t>。</a:t>
            </a:r>
            <a:endParaRPr lang="en-US" altLang="zh-CN" sz="2900" dirty="0"/>
          </a:p>
          <a:p>
            <a:r>
              <a:rPr lang="en-US" altLang="zh-CN" sz="2900" dirty="0" err="1"/>
              <a:t>cbWndExtra</a:t>
            </a:r>
            <a:r>
              <a:rPr lang="en-US" altLang="zh-CN" sz="2900" dirty="0"/>
              <a:t> </a:t>
            </a:r>
            <a:r>
              <a:rPr lang="zh-CN" altLang="en-US" sz="2900" dirty="0"/>
              <a:t>记录窗口实例的额外信息，系统初始为</a:t>
            </a:r>
            <a:r>
              <a:rPr lang="en-US" altLang="zh-CN" sz="2900" dirty="0"/>
              <a:t>0</a:t>
            </a:r>
          </a:p>
          <a:p>
            <a:r>
              <a:rPr lang="en-US" altLang="zh-CN" sz="2900" dirty="0" err="1"/>
              <a:t>hInstance</a:t>
            </a:r>
            <a:r>
              <a:rPr lang="zh-CN" altLang="en-US" sz="2900" dirty="0"/>
              <a:t>：本模块的事例句柄。</a:t>
            </a:r>
            <a:endParaRPr lang="en-US" altLang="zh-CN" sz="2900" dirty="0"/>
          </a:p>
          <a:p>
            <a:r>
              <a:rPr lang="en-US" altLang="zh-CN" sz="2900" dirty="0" err="1"/>
              <a:t>hIcon</a:t>
            </a:r>
            <a:r>
              <a:rPr lang="en-US" altLang="zh-CN" sz="2900" dirty="0"/>
              <a:t>  </a:t>
            </a:r>
            <a:r>
              <a:rPr lang="zh-CN" altLang="en-US" sz="2900" dirty="0"/>
              <a:t>窗口类的图标，为资源句柄</a:t>
            </a:r>
            <a:endParaRPr lang="en-US" altLang="zh-CN" sz="2900" dirty="0"/>
          </a:p>
          <a:p>
            <a:r>
              <a:rPr lang="en-US" altLang="zh-CN" sz="2900" dirty="0" err="1"/>
              <a:t>hCursor</a:t>
            </a:r>
            <a:r>
              <a:rPr lang="en-US" altLang="zh-CN" sz="2900" dirty="0"/>
              <a:t> </a:t>
            </a:r>
            <a:r>
              <a:rPr lang="zh-CN" altLang="en-US" sz="2900" dirty="0"/>
              <a:t>窗口类的鼠标样式，为鼠标样式资源的句柄</a:t>
            </a:r>
            <a:endParaRPr lang="en-US" altLang="zh-CN" sz="2900" dirty="0"/>
          </a:p>
          <a:p>
            <a:r>
              <a:rPr lang="en-US" altLang="zh-CN" sz="2900" dirty="0" err="1"/>
              <a:t>hbrBackground</a:t>
            </a:r>
            <a:r>
              <a:rPr lang="en-US" altLang="zh-CN" sz="2900" dirty="0"/>
              <a:t> </a:t>
            </a:r>
            <a:r>
              <a:rPr lang="zh-CN" altLang="en-US" sz="2900" dirty="0"/>
              <a:t>窗口类的背景刷</a:t>
            </a:r>
            <a:endParaRPr lang="en-US" altLang="zh-CN" sz="2900" dirty="0"/>
          </a:p>
          <a:p>
            <a:r>
              <a:rPr lang="en-US" altLang="zh-CN" sz="2900" dirty="0" err="1"/>
              <a:t>lpszMenuName</a:t>
            </a:r>
            <a:r>
              <a:rPr lang="en-US" altLang="zh-CN" sz="2900" dirty="0"/>
              <a:t>  </a:t>
            </a:r>
            <a:r>
              <a:rPr lang="zh-CN" altLang="en-US" sz="2900" dirty="0"/>
              <a:t>如果它的值为</a:t>
            </a:r>
            <a:r>
              <a:rPr lang="en-US" altLang="zh-CN" sz="2900" dirty="0"/>
              <a:t>NULL,</a:t>
            </a:r>
            <a:r>
              <a:rPr lang="zh-CN" altLang="en-US" sz="2900" dirty="0"/>
              <a:t>那么该类创建的窗口将都没有默认的菜单</a:t>
            </a:r>
            <a:endParaRPr lang="en-US" altLang="zh-CN" sz="2900" dirty="0"/>
          </a:p>
          <a:p>
            <a:r>
              <a:rPr lang="en-US" altLang="zh-CN" sz="2900" dirty="0" err="1"/>
              <a:t>lpszClassName</a:t>
            </a:r>
            <a:r>
              <a:rPr lang="en-US" altLang="zh-CN" sz="2900" dirty="0"/>
              <a:t>  </a:t>
            </a:r>
            <a:r>
              <a:rPr lang="zh-CN" altLang="en-US" sz="2900" dirty="0"/>
              <a:t>指向窗口类的指针，</a:t>
            </a:r>
            <a:r>
              <a:rPr lang="en-US" altLang="zh-CN" sz="2900" dirty="0"/>
              <a:t>LPSTR</a:t>
            </a:r>
            <a:r>
              <a:rPr lang="zh-CN" altLang="en-US" sz="2900" dirty="0"/>
              <a:t>类型。</a:t>
            </a:r>
            <a:endParaRPr lang="en-US" altLang="zh-CN" sz="2900" dirty="0"/>
          </a:p>
          <a:p>
            <a:r>
              <a:rPr lang="en-US" altLang="zh-CN" sz="2900" dirty="0" err="1"/>
              <a:t>hIconSm</a:t>
            </a:r>
            <a:r>
              <a:rPr lang="en-US" altLang="zh-CN" sz="2900" dirty="0"/>
              <a:t>  </a:t>
            </a:r>
            <a:r>
              <a:rPr lang="zh-CN" altLang="en-US" sz="2900" dirty="0"/>
              <a:t>小图标的句柄，在任务栏显示的图标</a:t>
            </a:r>
          </a:p>
        </p:txBody>
      </p:sp>
    </p:spTree>
    <p:extLst>
      <p:ext uri="{BB962C8B-B14F-4D97-AF65-F5344CB8AC3E}">
        <p14:creationId xmlns:p14="http://schemas.microsoft.com/office/powerpoint/2010/main" val="3622378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82D44-E1FA-C230-48A2-66074A956095}"/>
              </a:ext>
            </a:extLst>
          </p:cNvPr>
          <p:cNvSpPr>
            <a:spLocks noGrp="1"/>
          </p:cNvSpPr>
          <p:nvPr>
            <p:ph type="title"/>
          </p:nvPr>
        </p:nvSpPr>
        <p:spPr/>
        <p:txBody>
          <a:bodyPr/>
          <a:lstStyle/>
          <a:p>
            <a:r>
              <a:rPr lang="en-US" altLang="zh-CN" dirty="0" err="1"/>
              <a:t>WinMain</a:t>
            </a:r>
            <a:endParaRPr lang="zh-CN" altLang="en-US" dirty="0"/>
          </a:p>
        </p:txBody>
      </p:sp>
      <p:sp>
        <p:nvSpPr>
          <p:cNvPr id="3" name="内容占位符 2">
            <a:extLst>
              <a:ext uri="{FF2B5EF4-FFF2-40B4-BE49-F238E27FC236}">
                <a16:creationId xmlns:a16="http://schemas.microsoft.com/office/drawing/2014/main" id="{C7DFF7E2-6E2C-3D25-AF4A-2270B1859BD8}"/>
              </a:ext>
            </a:extLst>
          </p:cNvPr>
          <p:cNvSpPr>
            <a:spLocks noGrp="1"/>
          </p:cNvSpPr>
          <p:nvPr>
            <p:ph idx="1"/>
          </p:nvPr>
        </p:nvSpPr>
        <p:spPr/>
        <p:txBody>
          <a:bodyPr/>
          <a:lstStyle/>
          <a:p>
            <a:r>
              <a:rPr lang="zh-CN" altLang="en-US" dirty="0"/>
              <a:t>窗口创建</a:t>
            </a:r>
          </a:p>
        </p:txBody>
      </p:sp>
      <p:pic>
        <p:nvPicPr>
          <p:cNvPr id="5" name="图片 4">
            <a:extLst>
              <a:ext uri="{FF2B5EF4-FFF2-40B4-BE49-F238E27FC236}">
                <a16:creationId xmlns:a16="http://schemas.microsoft.com/office/drawing/2014/main" id="{4DC219ED-3458-9350-9687-23E7A27B5E9A}"/>
              </a:ext>
            </a:extLst>
          </p:cNvPr>
          <p:cNvPicPr>
            <a:picLocks noChangeAspect="1"/>
          </p:cNvPicPr>
          <p:nvPr/>
        </p:nvPicPr>
        <p:blipFill>
          <a:blip r:embed="rId2"/>
          <a:stretch>
            <a:fillRect/>
          </a:stretch>
        </p:blipFill>
        <p:spPr>
          <a:xfrm>
            <a:off x="3275703" y="555260"/>
            <a:ext cx="5006432" cy="6109101"/>
          </a:xfrm>
          <a:prstGeom prst="rect">
            <a:avLst/>
          </a:prstGeom>
        </p:spPr>
      </p:pic>
      <p:pic>
        <p:nvPicPr>
          <p:cNvPr id="7" name="图片 6">
            <a:extLst>
              <a:ext uri="{FF2B5EF4-FFF2-40B4-BE49-F238E27FC236}">
                <a16:creationId xmlns:a16="http://schemas.microsoft.com/office/drawing/2014/main" id="{6377C05B-1301-5FE7-76AB-E0E0F8BD038A}"/>
              </a:ext>
            </a:extLst>
          </p:cNvPr>
          <p:cNvPicPr>
            <a:picLocks noChangeAspect="1"/>
          </p:cNvPicPr>
          <p:nvPr/>
        </p:nvPicPr>
        <p:blipFill>
          <a:blip r:embed="rId3"/>
          <a:stretch>
            <a:fillRect/>
          </a:stretch>
        </p:blipFill>
        <p:spPr>
          <a:xfrm>
            <a:off x="7455945" y="488406"/>
            <a:ext cx="4334436" cy="1337219"/>
          </a:xfrm>
          <a:prstGeom prst="rect">
            <a:avLst/>
          </a:prstGeom>
        </p:spPr>
      </p:pic>
    </p:spTree>
    <p:extLst>
      <p:ext uri="{BB962C8B-B14F-4D97-AF65-F5344CB8AC3E}">
        <p14:creationId xmlns:p14="http://schemas.microsoft.com/office/powerpoint/2010/main" val="1577559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B7891-46A8-B6E8-9FF7-B30886EB0669}"/>
              </a:ext>
            </a:extLst>
          </p:cNvPr>
          <p:cNvSpPr>
            <a:spLocks noGrp="1"/>
          </p:cNvSpPr>
          <p:nvPr>
            <p:ph type="title"/>
          </p:nvPr>
        </p:nvSpPr>
        <p:spPr/>
        <p:txBody>
          <a:bodyPr/>
          <a:lstStyle/>
          <a:p>
            <a:r>
              <a:rPr lang="en-US" altLang="zh-CN" dirty="0" err="1"/>
              <a:t>TopXY</a:t>
            </a:r>
            <a:endParaRPr lang="zh-CN" altLang="en-US" dirty="0"/>
          </a:p>
        </p:txBody>
      </p:sp>
      <p:sp>
        <p:nvSpPr>
          <p:cNvPr id="3" name="内容占位符 2">
            <a:extLst>
              <a:ext uri="{FF2B5EF4-FFF2-40B4-BE49-F238E27FC236}">
                <a16:creationId xmlns:a16="http://schemas.microsoft.com/office/drawing/2014/main" id="{D237EFA5-6DA9-5CC5-A1A8-9323250E57F8}"/>
              </a:ext>
            </a:extLst>
          </p:cNvPr>
          <p:cNvSpPr>
            <a:spLocks noGrp="1"/>
          </p:cNvSpPr>
          <p:nvPr>
            <p:ph idx="1"/>
          </p:nvPr>
        </p:nvSpPr>
        <p:spPr/>
        <p:txBody>
          <a:bodyPr/>
          <a:lstStyle/>
          <a:p>
            <a:r>
              <a:rPr lang="zh-CN" altLang="en-US" dirty="0"/>
              <a:t>获取</a:t>
            </a:r>
            <a:r>
              <a:rPr lang="en-US" altLang="zh-CN" dirty="0"/>
              <a:t>X</a:t>
            </a:r>
            <a:r>
              <a:rPr lang="zh-CN" altLang="en-US" dirty="0"/>
              <a:t>或者</a:t>
            </a:r>
            <a:r>
              <a:rPr lang="en-US" altLang="zh-CN" dirty="0"/>
              <a:t>Y</a:t>
            </a:r>
            <a:r>
              <a:rPr lang="zh-CN" altLang="en-US" dirty="0"/>
              <a:t>方向上到屏幕最左侧的距离</a:t>
            </a:r>
            <a:endParaRPr lang="en-US" altLang="zh-CN" dirty="0"/>
          </a:p>
          <a:p>
            <a:r>
              <a:rPr lang="zh-CN" altLang="en-US" dirty="0"/>
              <a:t>保证窗口在屏幕中央</a:t>
            </a:r>
          </a:p>
        </p:txBody>
      </p:sp>
      <p:pic>
        <p:nvPicPr>
          <p:cNvPr id="5" name="图片 4">
            <a:extLst>
              <a:ext uri="{FF2B5EF4-FFF2-40B4-BE49-F238E27FC236}">
                <a16:creationId xmlns:a16="http://schemas.microsoft.com/office/drawing/2014/main" id="{F3753C39-5A07-3553-80B6-39C7532AB128}"/>
              </a:ext>
            </a:extLst>
          </p:cNvPr>
          <p:cNvPicPr>
            <a:picLocks noChangeAspect="1"/>
          </p:cNvPicPr>
          <p:nvPr/>
        </p:nvPicPr>
        <p:blipFill>
          <a:blip r:embed="rId2"/>
          <a:stretch>
            <a:fillRect/>
          </a:stretch>
        </p:blipFill>
        <p:spPr>
          <a:xfrm>
            <a:off x="1011219" y="3058330"/>
            <a:ext cx="9289228" cy="2430291"/>
          </a:xfrm>
          <a:prstGeom prst="rect">
            <a:avLst/>
          </a:prstGeom>
        </p:spPr>
      </p:pic>
    </p:spTree>
    <p:extLst>
      <p:ext uri="{BB962C8B-B14F-4D97-AF65-F5344CB8AC3E}">
        <p14:creationId xmlns:p14="http://schemas.microsoft.com/office/powerpoint/2010/main" val="322473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62BA8-539D-165C-A851-4CDBA282D411}"/>
              </a:ext>
            </a:extLst>
          </p:cNvPr>
          <p:cNvSpPr>
            <a:spLocks noGrp="1"/>
          </p:cNvSpPr>
          <p:nvPr>
            <p:ph type="title"/>
          </p:nvPr>
        </p:nvSpPr>
        <p:spPr/>
        <p:txBody>
          <a:bodyPr/>
          <a:lstStyle/>
          <a:p>
            <a:r>
              <a:rPr lang="en-US" altLang="zh-CN" dirty="0" err="1"/>
              <a:t>CreateWindowEx</a:t>
            </a:r>
            <a:endParaRPr lang="zh-CN" altLang="en-US" dirty="0"/>
          </a:p>
        </p:txBody>
      </p:sp>
      <p:sp>
        <p:nvSpPr>
          <p:cNvPr id="3" name="内容占位符 2">
            <a:extLst>
              <a:ext uri="{FF2B5EF4-FFF2-40B4-BE49-F238E27FC236}">
                <a16:creationId xmlns:a16="http://schemas.microsoft.com/office/drawing/2014/main" id="{6E58B5E7-CE9F-5D3E-F394-7706ABFFAB32}"/>
              </a:ext>
            </a:extLst>
          </p:cNvPr>
          <p:cNvSpPr>
            <a:spLocks noGrp="1"/>
          </p:cNvSpPr>
          <p:nvPr>
            <p:ph idx="1"/>
          </p:nvPr>
        </p:nvSpPr>
        <p:spPr/>
        <p:txBody>
          <a:bodyPr/>
          <a:lstStyle/>
          <a:p>
            <a:r>
              <a:rPr lang="en-US" altLang="zh-CN" b="0" i="0" dirty="0" err="1">
                <a:solidFill>
                  <a:srgbClr val="4D4D4D"/>
                </a:solidFill>
                <a:effectLst/>
                <a:latin typeface="-apple-system"/>
              </a:rPr>
              <a:t>dwExStyle</a:t>
            </a:r>
            <a:r>
              <a:rPr lang="en-US" altLang="zh-CN" b="0" i="0" dirty="0">
                <a:solidFill>
                  <a:srgbClr val="4D4D4D"/>
                </a:solidFill>
                <a:effectLst/>
                <a:latin typeface="-apple-system"/>
              </a:rPr>
              <a:t>:</a:t>
            </a:r>
            <a:r>
              <a:rPr lang="zh-CN" altLang="en-US" b="0" i="0" dirty="0">
                <a:solidFill>
                  <a:srgbClr val="4D4D4D"/>
                </a:solidFill>
                <a:effectLst/>
                <a:latin typeface="-apple-system"/>
              </a:rPr>
              <a:t>指定扩展的窗口样式</a:t>
            </a:r>
            <a:endParaRPr lang="en-US" altLang="zh-CN" b="0" i="0" dirty="0">
              <a:solidFill>
                <a:srgbClr val="4D4D4D"/>
              </a:solidFill>
              <a:effectLst/>
              <a:latin typeface="-apple-system"/>
            </a:endParaRPr>
          </a:p>
          <a:p>
            <a:pPr algn="l"/>
            <a:r>
              <a:rPr lang="en-US" altLang="zh-CN" b="0" i="0" dirty="0" err="1">
                <a:solidFill>
                  <a:srgbClr val="4D4D4D"/>
                </a:solidFill>
                <a:effectLst/>
                <a:latin typeface="-apple-system"/>
              </a:rPr>
              <a:t>lpClassName</a:t>
            </a:r>
            <a:r>
              <a:rPr lang="en-US" altLang="zh-CN" b="0" i="0" dirty="0">
                <a:solidFill>
                  <a:srgbClr val="4D4D4D"/>
                </a:solidFill>
                <a:effectLst/>
                <a:latin typeface="-apple-system"/>
              </a:rPr>
              <a:t>:</a:t>
            </a:r>
            <a:r>
              <a:rPr lang="zh-CN" altLang="en-US" b="0" i="0" dirty="0">
                <a:solidFill>
                  <a:srgbClr val="4D4D4D"/>
                </a:solidFill>
                <a:effectLst/>
                <a:latin typeface="-apple-system"/>
              </a:rPr>
              <a:t>指定类名。是一个指针，指向以</a:t>
            </a:r>
            <a:r>
              <a:rPr lang="en-US" altLang="zh-CN" b="0" i="0" dirty="0">
                <a:solidFill>
                  <a:srgbClr val="4D4D4D"/>
                </a:solidFill>
                <a:effectLst/>
                <a:latin typeface="-apple-system"/>
              </a:rPr>
              <a:t>null</a:t>
            </a:r>
            <a:r>
              <a:rPr lang="zh-CN" altLang="en-US" b="0" i="0" dirty="0">
                <a:solidFill>
                  <a:srgbClr val="4D4D4D"/>
                </a:solidFill>
                <a:effectLst/>
                <a:latin typeface="-apple-system"/>
              </a:rPr>
              <a:t>结尾的串。可以是任意串，也可以是用</a:t>
            </a:r>
            <a:r>
              <a:rPr lang="en-US" altLang="zh-CN" b="0" i="0" dirty="0" err="1">
                <a:solidFill>
                  <a:srgbClr val="4D4D4D"/>
                </a:solidFill>
                <a:effectLst/>
                <a:latin typeface="-apple-system"/>
              </a:rPr>
              <a:t>RegisterClass</a:t>
            </a:r>
            <a:r>
              <a:rPr lang="zh-CN" altLang="en-US" b="0" i="0" dirty="0">
                <a:solidFill>
                  <a:srgbClr val="4D4D4D"/>
                </a:solidFill>
                <a:effectLst/>
                <a:latin typeface="-apple-system"/>
              </a:rPr>
              <a:t>或</a:t>
            </a:r>
            <a:r>
              <a:rPr lang="en-US" altLang="zh-CN" b="0" i="0" dirty="0" err="1">
                <a:solidFill>
                  <a:srgbClr val="4D4D4D"/>
                </a:solidFill>
                <a:effectLst/>
                <a:latin typeface="-apple-system"/>
              </a:rPr>
              <a:t>RegisterClassEx</a:t>
            </a:r>
            <a:r>
              <a:rPr lang="zh-CN" altLang="en-US" b="0" i="0" dirty="0">
                <a:solidFill>
                  <a:srgbClr val="4D4D4D"/>
                </a:solidFill>
                <a:effectLst/>
                <a:latin typeface="-apple-system"/>
              </a:rPr>
              <a:t>注册的类名</a:t>
            </a:r>
            <a:r>
              <a:rPr lang="en-US" altLang="zh-CN" b="0" i="0" dirty="0">
                <a:solidFill>
                  <a:srgbClr val="4D4D4D"/>
                </a:solidFill>
                <a:effectLst/>
                <a:latin typeface="-apple-system"/>
              </a:rPr>
              <a:t>,</a:t>
            </a:r>
            <a:r>
              <a:rPr lang="zh-CN" altLang="en-US" b="0" i="0" dirty="0">
                <a:solidFill>
                  <a:srgbClr val="4D4D4D"/>
                </a:solidFill>
                <a:effectLst/>
                <a:latin typeface="-apple-system"/>
              </a:rPr>
              <a:t>也可以是系统类名。</a:t>
            </a:r>
          </a:p>
          <a:p>
            <a:endParaRPr lang="zh-CN" altLang="en-US" dirty="0"/>
          </a:p>
        </p:txBody>
      </p:sp>
      <p:pic>
        <p:nvPicPr>
          <p:cNvPr id="5" name="图片 4">
            <a:extLst>
              <a:ext uri="{FF2B5EF4-FFF2-40B4-BE49-F238E27FC236}">
                <a16:creationId xmlns:a16="http://schemas.microsoft.com/office/drawing/2014/main" id="{72D844DD-7A86-427E-A69B-BADF604589A9}"/>
              </a:ext>
            </a:extLst>
          </p:cNvPr>
          <p:cNvPicPr>
            <a:picLocks noChangeAspect="1"/>
          </p:cNvPicPr>
          <p:nvPr/>
        </p:nvPicPr>
        <p:blipFill>
          <a:blip r:embed="rId2"/>
          <a:stretch>
            <a:fillRect/>
          </a:stretch>
        </p:blipFill>
        <p:spPr>
          <a:xfrm>
            <a:off x="182880" y="3527619"/>
            <a:ext cx="7348482" cy="3088334"/>
          </a:xfrm>
          <a:prstGeom prst="rect">
            <a:avLst/>
          </a:prstGeom>
        </p:spPr>
      </p:pic>
      <p:pic>
        <p:nvPicPr>
          <p:cNvPr id="7" name="图片 6">
            <a:extLst>
              <a:ext uri="{FF2B5EF4-FFF2-40B4-BE49-F238E27FC236}">
                <a16:creationId xmlns:a16="http://schemas.microsoft.com/office/drawing/2014/main" id="{626B3DAD-E50D-9FB2-F46B-E5EEEA64D613}"/>
              </a:ext>
            </a:extLst>
          </p:cNvPr>
          <p:cNvPicPr>
            <a:picLocks noChangeAspect="1"/>
          </p:cNvPicPr>
          <p:nvPr/>
        </p:nvPicPr>
        <p:blipFill>
          <a:blip r:embed="rId3"/>
          <a:stretch>
            <a:fillRect/>
          </a:stretch>
        </p:blipFill>
        <p:spPr>
          <a:xfrm>
            <a:off x="4766553" y="3156562"/>
            <a:ext cx="5529618" cy="3701438"/>
          </a:xfrm>
          <a:prstGeom prst="rect">
            <a:avLst/>
          </a:prstGeom>
        </p:spPr>
      </p:pic>
    </p:spTree>
    <p:extLst>
      <p:ext uri="{BB962C8B-B14F-4D97-AF65-F5344CB8AC3E}">
        <p14:creationId xmlns:p14="http://schemas.microsoft.com/office/powerpoint/2010/main" val="224939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10550B-6612-D8D1-30A7-DD728058A475}"/>
              </a:ext>
            </a:extLst>
          </p:cNvPr>
          <p:cNvSpPr>
            <a:spLocks noGrp="1"/>
          </p:cNvSpPr>
          <p:nvPr>
            <p:ph type="title"/>
          </p:nvPr>
        </p:nvSpPr>
        <p:spPr/>
        <p:txBody>
          <a:bodyPr/>
          <a:lstStyle/>
          <a:p>
            <a:r>
              <a:rPr lang="en-US" altLang="zh-CN" dirty="0" err="1"/>
              <a:t>CreateWindowEx</a:t>
            </a:r>
            <a:endParaRPr lang="zh-CN" altLang="en-US" dirty="0"/>
          </a:p>
        </p:txBody>
      </p:sp>
      <p:sp>
        <p:nvSpPr>
          <p:cNvPr id="3" name="内容占位符 2">
            <a:extLst>
              <a:ext uri="{FF2B5EF4-FFF2-40B4-BE49-F238E27FC236}">
                <a16:creationId xmlns:a16="http://schemas.microsoft.com/office/drawing/2014/main" id="{BBFC68DB-A060-1600-7F62-521A7787326D}"/>
              </a:ext>
            </a:extLst>
          </p:cNvPr>
          <p:cNvSpPr>
            <a:spLocks noGrp="1"/>
          </p:cNvSpPr>
          <p:nvPr>
            <p:ph idx="1"/>
          </p:nvPr>
        </p:nvSpPr>
        <p:spPr/>
        <p:txBody>
          <a:bodyPr>
            <a:normAutofit lnSpcReduction="10000"/>
          </a:bodyPr>
          <a:lstStyle/>
          <a:p>
            <a:r>
              <a:rPr lang="en-US" altLang="zh-CN" b="0" i="0" dirty="0" err="1">
                <a:solidFill>
                  <a:srgbClr val="4D4D4D"/>
                </a:solidFill>
                <a:effectLst/>
                <a:latin typeface="-apple-system"/>
              </a:rPr>
              <a:t>lpWindowName</a:t>
            </a:r>
            <a:r>
              <a:rPr lang="en-US" altLang="zh-CN" b="0" i="0" dirty="0">
                <a:solidFill>
                  <a:srgbClr val="4D4D4D"/>
                </a:solidFill>
                <a:effectLst/>
                <a:latin typeface="-apple-system"/>
              </a:rPr>
              <a:t>:</a:t>
            </a:r>
            <a:r>
              <a:rPr lang="zh-CN" altLang="en-US" b="0" i="0" dirty="0">
                <a:solidFill>
                  <a:srgbClr val="4D4D4D"/>
                </a:solidFill>
                <a:effectLst/>
                <a:latin typeface="-apple-system"/>
              </a:rPr>
              <a:t>窗口标题</a:t>
            </a:r>
            <a:endParaRPr lang="en-US" altLang="zh-CN" b="0" i="0" dirty="0">
              <a:solidFill>
                <a:srgbClr val="4D4D4D"/>
              </a:solidFill>
              <a:effectLst/>
              <a:latin typeface="-apple-system"/>
            </a:endParaRPr>
          </a:p>
          <a:p>
            <a:r>
              <a:rPr lang="en-US" altLang="zh-CN" b="0" i="0" dirty="0" err="1">
                <a:solidFill>
                  <a:srgbClr val="4D4D4D"/>
                </a:solidFill>
                <a:effectLst/>
                <a:latin typeface="-apple-system"/>
              </a:rPr>
              <a:t>dwStyle</a:t>
            </a:r>
            <a:r>
              <a:rPr lang="en-US" altLang="zh-CN" b="0" i="0" dirty="0">
                <a:solidFill>
                  <a:srgbClr val="4D4D4D"/>
                </a:solidFill>
                <a:effectLst/>
                <a:latin typeface="-apple-system"/>
              </a:rPr>
              <a:t>:</a:t>
            </a:r>
            <a:r>
              <a:rPr lang="zh-CN" altLang="en-US" b="0" i="0" dirty="0">
                <a:solidFill>
                  <a:srgbClr val="4D4D4D"/>
                </a:solidFill>
                <a:effectLst/>
                <a:latin typeface="-apple-system"/>
              </a:rPr>
              <a:t>指定窗口样式</a:t>
            </a:r>
            <a:endParaRPr lang="en-US" altLang="zh-CN" b="0" i="0" dirty="0">
              <a:solidFill>
                <a:srgbClr val="4D4D4D"/>
              </a:solidFill>
              <a:effectLst/>
              <a:latin typeface="-apple-system"/>
            </a:endParaRPr>
          </a:p>
          <a:p>
            <a:r>
              <a:rPr lang="en-US" altLang="zh-CN" b="0" i="0" dirty="0" err="1">
                <a:solidFill>
                  <a:srgbClr val="4D4D4D"/>
                </a:solidFill>
                <a:effectLst/>
                <a:latin typeface="-apple-system"/>
              </a:rPr>
              <a:t>x,y,nWidth,nHeight</a:t>
            </a:r>
            <a:r>
              <a:rPr lang="en-US" altLang="zh-CN" b="0" i="0" dirty="0">
                <a:solidFill>
                  <a:srgbClr val="4D4D4D"/>
                </a:solidFill>
                <a:effectLst/>
                <a:latin typeface="-apple-system"/>
              </a:rPr>
              <a:t>:</a:t>
            </a:r>
            <a:r>
              <a:rPr lang="zh-CN" altLang="en-US" b="0" i="0" dirty="0">
                <a:solidFill>
                  <a:srgbClr val="4D4D4D"/>
                </a:solidFill>
                <a:effectLst/>
                <a:latin typeface="-apple-system"/>
              </a:rPr>
              <a:t>指定位置和大小</a:t>
            </a:r>
            <a:endParaRPr lang="en-US" altLang="zh-CN" b="0" i="0" dirty="0">
              <a:solidFill>
                <a:srgbClr val="4D4D4D"/>
              </a:solidFill>
              <a:effectLst/>
              <a:latin typeface="-apple-system"/>
            </a:endParaRPr>
          </a:p>
          <a:p>
            <a:r>
              <a:rPr lang="en-US" altLang="zh-CN" dirty="0" err="1">
                <a:solidFill>
                  <a:srgbClr val="4D4D4D"/>
                </a:solidFill>
                <a:latin typeface="-apple-system"/>
              </a:rPr>
              <a:t>hWndParent</a:t>
            </a:r>
            <a:r>
              <a:rPr lang="en-US" altLang="zh-CN" dirty="0">
                <a:solidFill>
                  <a:srgbClr val="4D4D4D"/>
                </a:solidFill>
                <a:latin typeface="-apple-system"/>
              </a:rPr>
              <a:t>:</a:t>
            </a:r>
            <a:r>
              <a:rPr lang="zh-CN" altLang="en-US" b="0" i="0" dirty="0">
                <a:solidFill>
                  <a:srgbClr val="555666"/>
                </a:solidFill>
                <a:effectLst/>
                <a:latin typeface="-apple-system"/>
              </a:rPr>
              <a:t>父窗口或所有者窗口的句柄</a:t>
            </a:r>
            <a:endParaRPr lang="en-US" altLang="zh-CN" b="0" i="0" dirty="0">
              <a:solidFill>
                <a:srgbClr val="4D4D4D"/>
              </a:solidFill>
              <a:effectLst/>
              <a:latin typeface="-apple-system"/>
            </a:endParaRPr>
          </a:p>
          <a:p>
            <a:r>
              <a:rPr lang="en-US" altLang="zh-CN" b="0" i="0" dirty="0" err="1">
                <a:solidFill>
                  <a:srgbClr val="000000"/>
                </a:solidFill>
                <a:effectLst/>
                <a:latin typeface="PingFang SC"/>
              </a:rPr>
              <a:t>hMenu</a:t>
            </a:r>
            <a:r>
              <a:rPr lang="en-US" altLang="zh-CN" dirty="0">
                <a:solidFill>
                  <a:srgbClr val="4D4D4D"/>
                </a:solidFill>
                <a:latin typeface="-apple-system"/>
              </a:rPr>
              <a:t>:</a:t>
            </a:r>
            <a:r>
              <a:rPr lang="zh-CN" altLang="en-US" b="0" i="0" dirty="0">
                <a:solidFill>
                  <a:srgbClr val="000000"/>
                </a:solidFill>
                <a:effectLst/>
                <a:latin typeface="PingFang SC"/>
              </a:rPr>
              <a:t>菜单的句柄，或指定一个子窗口标识符。</a:t>
            </a:r>
            <a:r>
              <a:rPr lang="zh-CN" altLang="en-US" b="0" i="0" dirty="0">
                <a:solidFill>
                  <a:srgbClr val="555666"/>
                </a:solidFill>
                <a:effectLst/>
                <a:latin typeface="-apple-system"/>
              </a:rPr>
              <a:t>指定子窗口标识符，即对话框控件用于向其父级通知事件的整数值</a:t>
            </a:r>
            <a:endParaRPr lang="en-US" altLang="zh-CN" b="0" i="0" dirty="0">
              <a:solidFill>
                <a:srgbClr val="000000"/>
              </a:solidFill>
              <a:effectLst/>
              <a:latin typeface="PingFang SC"/>
            </a:endParaRPr>
          </a:p>
          <a:p>
            <a:r>
              <a:rPr lang="en-US" altLang="zh-CN" dirty="0" err="1">
                <a:solidFill>
                  <a:srgbClr val="000000"/>
                </a:solidFill>
                <a:latin typeface="PingFang SC"/>
              </a:rPr>
              <a:t>hInstance</a:t>
            </a:r>
            <a:r>
              <a:rPr lang="en-US" altLang="zh-CN" dirty="0">
                <a:solidFill>
                  <a:srgbClr val="000000"/>
                </a:solidFill>
                <a:latin typeface="PingFang SC"/>
              </a:rPr>
              <a:t>:</a:t>
            </a:r>
            <a:r>
              <a:rPr lang="zh-CN" altLang="en-US" b="0" i="0" dirty="0">
                <a:solidFill>
                  <a:srgbClr val="000000"/>
                </a:solidFill>
                <a:effectLst/>
                <a:latin typeface="PingFang SC"/>
              </a:rPr>
              <a:t>与窗口关联的模块的实例句柄</a:t>
            </a:r>
            <a:endParaRPr lang="en-US" altLang="zh-CN" b="0" i="0" dirty="0">
              <a:solidFill>
                <a:srgbClr val="000000"/>
              </a:solidFill>
              <a:effectLst/>
              <a:latin typeface="PingFang SC"/>
            </a:endParaRPr>
          </a:p>
          <a:p>
            <a:r>
              <a:rPr lang="en-US" altLang="zh-CN" dirty="0" err="1">
                <a:solidFill>
                  <a:srgbClr val="000000"/>
                </a:solidFill>
                <a:latin typeface="PingFang SC"/>
              </a:rPr>
              <a:t>lpParam</a:t>
            </a:r>
            <a:r>
              <a:rPr lang="en-US" altLang="zh-CN" dirty="0">
                <a:solidFill>
                  <a:srgbClr val="000000"/>
                </a:solidFill>
                <a:latin typeface="PingFang SC"/>
              </a:rPr>
              <a:t>:</a:t>
            </a:r>
            <a:r>
              <a:rPr lang="zh-CN" altLang="en-US" b="0" i="0" dirty="0">
                <a:solidFill>
                  <a:srgbClr val="000000"/>
                </a:solidFill>
                <a:effectLst/>
                <a:latin typeface="PingFang SC"/>
              </a:rPr>
              <a:t>指向 </a:t>
            </a:r>
            <a:r>
              <a:rPr lang="en-US" altLang="zh-CN" b="0" i="0" dirty="0">
                <a:solidFill>
                  <a:srgbClr val="000000"/>
                </a:solidFill>
                <a:effectLst/>
                <a:latin typeface="PingFang SC"/>
              </a:rPr>
              <a:t>WM_CREATE </a:t>
            </a:r>
            <a:r>
              <a:rPr lang="zh-CN" altLang="en-US" b="0" i="0" dirty="0">
                <a:solidFill>
                  <a:srgbClr val="000000"/>
                </a:solidFill>
                <a:effectLst/>
                <a:latin typeface="PingFang SC"/>
              </a:rPr>
              <a:t>消息的 </a:t>
            </a:r>
            <a:r>
              <a:rPr lang="en-US" altLang="zh-CN" b="0" i="0" dirty="0" err="1">
                <a:solidFill>
                  <a:srgbClr val="000000"/>
                </a:solidFill>
                <a:effectLst/>
                <a:latin typeface="PingFang SC"/>
              </a:rPr>
              <a:t>lParam</a:t>
            </a:r>
            <a:r>
              <a:rPr lang="en-US" altLang="zh-CN" b="0" i="0" dirty="0">
                <a:solidFill>
                  <a:srgbClr val="000000"/>
                </a:solidFill>
                <a:effectLst/>
                <a:latin typeface="PingFang SC"/>
              </a:rPr>
              <a:t> </a:t>
            </a:r>
            <a:r>
              <a:rPr lang="zh-CN" altLang="en-US" b="0" i="0" dirty="0">
                <a:solidFill>
                  <a:srgbClr val="000000"/>
                </a:solidFill>
                <a:effectLst/>
                <a:latin typeface="PingFang SC"/>
              </a:rPr>
              <a:t>参数</a:t>
            </a:r>
            <a:endParaRPr lang="en-US" altLang="zh-CN" b="0" i="0" dirty="0">
              <a:solidFill>
                <a:srgbClr val="000000"/>
              </a:solidFill>
              <a:effectLst/>
              <a:latin typeface="PingFang SC"/>
            </a:endParaRPr>
          </a:p>
          <a:p>
            <a:r>
              <a:rPr lang="en-US" altLang="zh-CN" dirty="0">
                <a:hlinkClick r:id="rId2"/>
              </a:rPr>
              <a:t>https://www.cnblogs.com/dzqdzq/p/3235914.html</a:t>
            </a:r>
            <a:r>
              <a:rPr lang="en-US" altLang="zh-CN" dirty="0">
                <a:solidFill>
                  <a:srgbClr val="000000"/>
                </a:solidFill>
                <a:latin typeface="PingFang SC"/>
              </a:rPr>
              <a:t> </a:t>
            </a:r>
            <a:endParaRPr lang="zh-CN" altLang="en-US" dirty="0"/>
          </a:p>
        </p:txBody>
      </p:sp>
    </p:spTree>
    <p:extLst>
      <p:ext uri="{BB962C8B-B14F-4D97-AF65-F5344CB8AC3E}">
        <p14:creationId xmlns:p14="http://schemas.microsoft.com/office/powerpoint/2010/main" val="126565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3B8EE-49A0-5430-4790-CDB2FDF197ED}"/>
              </a:ext>
            </a:extLst>
          </p:cNvPr>
          <p:cNvSpPr>
            <a:spLocks noGrp="1"/>
          </p:cNvSpPr>
          <p:nvPr>
            <p:ph type="title"/>
          </p:nvPr>
        </p:nvSpPr>
        <p:spPr/>
        <p:txBody>
          <a:bodyPr/>
          <a:lstStyle/>
          <a:p>
            <a:r>
              <a:rPr lang="en-US" altLang="zh-CN" dirty="0" err="1"/>
              <a:t>WinMain</a:t>
            </a:r>
            <a:endParaRPr lang="zh-CN" altLang="en-US" dirty="0"/>
          </a:p>
        </p:txBody>
      </p:sp>
      <p:sp>
        <p:nvSpPr>
          <p:cNvPr id="3" name="内容占位符 2">
            <a:extLst>
              <a:ext uri="{FF2B5EF4-FFF2-40B4-BE49-F238E27FC236}">
                <a16:creationId xmlns:a16="http://schemas.microsoft.com/office/drawing/2014/main" id="{39A3CF49-6141-F00A-4AA1-DCD605C38111}"/>
              </a:ext>
            </a:extLst>
          </p:cNvPr>
          <p:cNvSpPr>
            <a:spLocks noGrp="1"/>
          </p:cNvSpPr>
          <p:nvPr>
            <p:ph idx="1"/>
          </p:nvPr>
        </p:nvSpPr>
        <p:spPr/>
        <p:txBody>
          <a:bodyPr/>
          <a:lstStyle/>
          <a:p>
            <a:r>
              <a:rPr lang="en-US" altLang="zh-CN" dirty="0" err="1"/>
              <a:t>EventLoop</a:t>
            </a:r>
            <a:endParaRPr lang="zh-CN" altLang="en-US" dirty="0"/>
          </a:p>
        </p:txBody>
      </p:sp>
      <p:pic>
        <p:nvPicPr>
          <p:cNvPr id="5" name="图片 4">
            <a:extLst>
              <a:ext uri="{FF2B5EF4-FFF2-40B4-BE49-F238E27FC236}">
                <a16:creationId xmlns:a16="http://schemas.microsoft.com/office/drawing/2014/main" id="{FAE5AFCB-0A7F-3B63-B6A3-CE603A26529A}"/>
              </a:ext>
            </a:extLst>
          </p:cNvPr>
          <p:cNvPicPr>
            <a:picLocks noChangeAspect="1"/>
          </p:cNvPicPr>
          <p:nvPr/>
        </p:nvPicPr>
        <p:blipFill>
          <a:blip r:embed="rId2"/>
          <a:stretch>
            <a:fillRect/>
          </a:stretch>
        </p:blipFill>
        <p:spPr>
          <a:xfrm>
            <a:off x="1429686" y="2394950"/>
            <a:ext cx="6425932" cy="4021986"/>
          </a:xfrm>
          <a:prstGeom prst="rect">
            <a:avLst/>
          </a:prstGeom>
        </p:spPr>
      </p:pic>
    </p:spTree>
    <p:extLst>
      <p:ext uri="{BB962C8B-B14F-4D97-AF65-F5344CB8AC3E}">
        <p14:creationId xmlns:p14="http://schemas.microsoft.com/office/powerpoint/2010/main" val="171691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68F445-101F-176F-0EB8-9526D7DF4FD3}"/>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CC6C2671-8C41-84E7-B48C-5E8580018D90}"/>
              </a:ext>
            </a:extLst>
          </p:cNvPr>
          <p:cNvSpPr>
            <a:spLocks noGrp="1"/>
          </p:cNvSpPr>
          <p:nvPr>
            <p:ph idx="1"/>
          </p:nvPr>
        </p:nvSpPr>
        <p:spPr/>
        <p:txBody>
          <a:bodyPr/>
          <a:lstStyle/>
          <a:p>
            <a:r>
              <a:rPr lang="zh-CN" altLang="en-US" dirty="0"/>
              <a:t>用于处理事件的函数</a:t>
            </a:r>
            <a:endParaRPr lang="en-US" altLang="zh-CN" dirty="0"/>
          </a:p>
          <a:p>
            <a:r>
              <a:rPr lang="en-US" altLang="zh-CN" dirty="0" err="1"/>
              <a:t>hWin</a:t>
            </a:r>
            <a:r>
              <a:rPr lang="zh-CN" altLang="en-US" dirty="0"/>
              <a:t>：窗口句柄</a:t>
            </a:r>
            <a:endParaRPr lang="en-US" altLang="zh-CN" dirty="0"/>
          </a:p>
          <a:p>
            <a:r>
              <a:rPr lang="en-US" altLang="zh-CN" dirty="0" err="1"/>
              <a:t>uMsg</a:t>
            </a:r>
            <a:r>
              <a:rPr lang="zh-CN" altLang="en-US" dirty="0"/>
              <a:t>：对应消息</a:t>
            </a:r>
            <a:endParaRPr lang="en-US" altLang="zh-CN" dirty="0"/>
          </a:p>
          <a:p>
            <a:r>
              <a:rPr lang="en-US" altLang="zh-CN" dirty="0" err="1"/>
              <a:t>wParam</a:t>
            </a:r>
            <a:r>
              <a:rPr lang="en-US" altLang="zh-CN" dirty="0"/>
              <a:t>/</a:t>
            </a:r>
            <a:r>
              <a:rPr lang="en-US" altLang="zh-CN" dirty="0" err="1"/>
              <a:t>lParam</a:t>
            </a:r>
            <a:r>
              <a:rPr lang="zh-CN" altLang="en-US" dirty="0"/>
              <a:t>：消息附加参数</a:t>
            </a:r>
            <a:endParaRPr lang="en-US" altLang="zh-CN" dirty="0"/>
          </a:p>
          <a:p>
            <a:r>
              <a:rPr lang="zh-CN" altLang="en-US" b="0" i="0" dirty="0">
                <a:solidFill>
                  <a:srgbClr val="4D4D4D"/>
                </a:solidFill>
                <a:effectLst/>
                <a:latin typeface="-apple-system"/>
              </a:rPr>
              <a:t>当键盘消息发出时，</a:t>
            </a:r>
            <a:r>
              <a:rPr lang="en-US" altLang="zh-CN" b="0" i="0" dirty="0" err="1">
                <a:solidFill>
                  <a:srgbClr val="4D4D4D"/>
                </a:solidFill>
                <a:effectLst/>
                <a:latin typeface="-apple-system"/>
              </a:rPr>
              <a:t>wParam</a:t>
            </a:r>
            <a:r>
              <a:rPr lang="zh-CN" altLang="en-US" b="0" i="0" dirty="0">
                <a:solidFill>
                  <a:srgbClr val="4D4D4D"/>
                </a:solidFill>
                <a:effectLst/>
                <a:latin typeface="-apple-system"/>
              </a:rPr>
              <a:t>的值为按下按键的虚拟键码，</a:t>
            </a:r>
            <a:r>
              <a:rPr lang="en-US" altLang="zh-CN" b="0" i="0" dirty="0" err="1">
                <a:solidFill>
                  <a:srgbClr val="4D4D4D"/>
                </a:solidFill>
                <a:effectLst/>
                <a:latin typeface="-apple-system"/>
              </a:rPr>
              <a:t>lParam</a:t>
            </a:r>
            <a:r>
              <a:rPr lang="zh-CN" altLang="en-US" b="0" i="0" dirty="0">
                <a:solidFill>
                  <a:srgbClr val="4D4D4D"/>
                </a:solidFill>
                <a:effectLst/>
                <a:latin typeface="-apple-system"/>
              </a:rPr>
              <a:t>则存储按键的相关状态信息。 当鼠标消息发出时，</a:t>
            </a:r>
            <a:r>
              <a:rPr lang="en-US" altLang="zh-CN" b="0" i="0" dirty="0" err="1">
                <a:solidFill>
                  <a:srgbClr val="4D4D4D"/>
                </a:solidFill>
                <a:effectLst/>
                <a:latin typeface="-apple-system"/>
              </a:rPr>
              <a:t>wParam</a:t>
            </a:r>
            <a:r>
              <a:rPr lang="zh-CN" altLang="en-US" b="0" i="0" dirty="0">
                <a:solidFill>
                  <a:srgbClr val="4D4D4D"/>
                </a:solidFill>
                <a:effectLst/>
                <a:latin typeface="-apple-system"/>
              </a:rPr>
              <a:t>值为鼠标按键的信息，而</a:t>
            </a:r>
            <a:r>
              <a:rPr lang="en-US" altLang="zh-CN" b="0" i="0" dirty="0" err="1">
                <a:solidFill>
                  <a:srgbClr val="4D4D4D"/>
                </a:solidFill>
                <a:effectLst/>
                <a:latin typeface="-apple-system"/>
              </a:rPr>
              <a:t>lParam</a:t>
            </a:r>
            <a:r>
              <a:rPr lang="zh-CN" altLang="en-US" b="0" i="0" dirty="0">
                <a:solidFill>
                  <a:srgbClr val="4D4D4D"/>
                </a:solidFill>
                <a:effectLst/>
                <a:latin typeface="-apple-system"/>
              </a:rPr>
              <a:t>则储存鼠标的坐标，高字节代表</a:t>
            </a:r>
            <a:r>
              <a:rPr lang="en-US" altLang="zh-CN" b="0" i="0" dirty="0">
                <a:solidFill>
                  <a:srgbClr val="4D4D4D"/>
                </a:solidFill>
                <a:effectLst/>
                <a:latin typeface="-apple-system"/>
              </a:rPr>
              <a:t>y</a:t>
            </a:r>
            <a:r>
              <a:rPr lang="zh-CN" altLang="en-US" b="0" i="0" dirty="0">
                <a:solidFill>
                  <a:srgbClr val="4D4D4D"/>
                </a:solidFill>
                <a:effectLst/>
                <a:latin typeface="-apple-system"/>
              </a:rPr>
              <a:t>坐标，低字节代表</a:t>
            </a:r>
            <a:r>
              <a:rPr lang="en-US" altLang="zh-CN" b="0" i="0" dirty="0">
                <a:solidFill>
                  <a:srgbClr val="4D4D4D"/>
                </a:solidFill>
                <a:effectLst/>
                <a:latin typeface="-apple-system"/>
              </a:rPr>
              <a:t>x</a:t>
            </a:r>
            <a:r>
              <a:rPr lang="zh-CN" altLang="en-US" b="0" i="0" dirty="0">
                <a:solidFill>
                  <a:srgbClr val="4D4D4D"/>
                </a:solidFill>
                <a:effectLst/>
                <a:latin typeface="-apple-system"/>
              </a:rPr>
              <a:t>坐标。即</a:t>
            </a:r>
            <a:r>
              <a:rPr lang="en-US" altLang="zh-CN" b="0" i="0" dirty="0" err="1">
                <a:solidFill>
                  <a:srgbClr val="4D4D4D"/>
                </a:solidFill>
                <a:effectLst/>
                <a:latin typeface="-apple-system"/>
              </a:rPr>
              <a:t>g_y</a:t>
            </a:r>
            <a:r>
              <a:rPr lang="en-US" altLang="zh-CN" b="0" i="0" dirty="0">
                <a:solidFill>
                  <a:srgbClr val="4D4D4D"/>
                </a:solidFill>
                <a:effectLst/>
                <a:latin typeface="-apple-system"/>
              </a:rPr>
              <a:t> =HIWORD(</a:t>
            </a:r>
            <a:r>
              <a:rPr lang="en-US" altLang="zh-CN" b="0" i="0" dirty="0" err="1">
                <a:solidFill>
                  <a:srgbClr val="4D4D4D"/>
                </a:solidFill>
                <a:effectLst/>
                <a:latin typeface="-apple-system"/>
              </a:rPr>
              <a:t>lParam</a:t>
            </a:r>
            <a:r>
              <a:rPr lang="en-US" altLang="zh-CN" b="0" i="0" dirty="0">
                <a:solidFill>
                  <a:srgbClr val="4D4D4D"/>
                </a:solidFill>
                <a:effectLst/>
                <a:latin typeface="-apple-system"/>
              </a:rPr>
              <a:t>), </a:t>
            </a:r>
            <a:r>
              <a:rPr lang="en-US" altLang="zh-CN" b="0" i="0" dirty="0" err="1">
                <a:solidFill>
                  <a:srgbClr val="4D4D4D"/>
                </a:solidFill>
                <a:effectLst/>
                <a:latin typeface="-apple-system"/>
              </a:rPr>
              <a:t>g_x</a:t>
            </a:r>
            <a:r>
              <a:rPr lang="en-US" altLang="zh-CN" b="0" i="0" dirty="0">
                <a:solidFill>
                  <a:srgbClr val="4D4D4D"/>
                </a:solidFill>
                <a:effectLst/>
                <a:latin typeface="-apple-system"/>
              </a:rPr>
              <a:t> = LOWORD(</a:t>
            </a:r>
            <a:r>
              <a:rPr lang="en-US" altLang="zh-CN" b="0" i="0" dirty="0" err="1">
                <a:solidFill>
                  <a:srgbClr val="4D4D4D"/>
                </a:solidFill>
                <a:effectLst/>
                <a:latin typeface="-apple-system"/>
              </a:rPr>
              <a:t>lParam</a:t>
            </a:r>
            <a:r>
              <a:rPr lang="en-US" altLang="zh-CN" b="0" i="0" dirty="0">
                <a:solidFill>
                  <a:srgbClr val="4D4D4D"/>
                </a:solidFill>
                <a:effectLst/>
                <a:latin typeface="-apple-system"/>
              </a:rPr>
              <a:t>)</a:t>
            </a:r>
          </a:p>
          <a:p>
            <a:r>
              <a:rPr lang="en-US" altLang="zh-CN" dirty="0"/>
              <a:t>https://www.jianshu.com/p/e2416df67316</a:t>
            </a:r>
            <a:endParaRPr lang="zh-CN" altLang="en-US" dirty="0"/>
          </a:p>
        </p:txBody>
      </p:sp>
      <p:pic>
        <p:nvPicPr>
          <p:cNvPr id="5" name="图片 4">
            <a:extLst>
              <a:ext uri="{FF2B5EF4-FFF2-40B4-BE49-F238E27FC236}">
                <a16:creationId xmlns:a16="http://schemas.microsoft.com/office/drawing/2014/main" id="{EA17DF70-AE78-72B9-0CFB-B5396CEF49CB}"/>
              </a:ext>
            </a:extLst>
          </p:cNvPr>
          <p:cNvPicPr>
            <a:picLocks noChangeAspect="1"/>
          </p:cNvPicPr>
          <p:nvPr/>
        </p:nvPicPr>
        <p:blipFill>
          <a:blip r:embed="rId2"/>
          <a:stretch>
            <a:fillRect/>
          </a:stretch>
        </p:blipFill>
        <p:spPr>
          <a:xfrm>
            <a:off x="5195898" y="1644771"/>
            <a:ext cx="5470309" cy="1342773"/>
          </a:xfrm>
          <a:prstGeom prst="rect">
            <a:avLst/>
          </a:prstGeom>
        </p:spPr>
      </p:pic>
    </p:spTree>
    <p:extLst>
      <p:ext uri="{BB962C8B-B14F-4D97-AF65-F5344CB8AC3E}">
        <p14:creationId xmlns:p14="http://schemas.microsoft.com/office/powerpoint/2010/main" val="1072495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DDE0D-30CB-205A-AED0-E5E6BCA907D7}"/>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07BF424E-A0AC-1AA5-5892-73376E9585BC}"/>
              </a:ext>
            </a:extLst>
          </p:cNvPr>
          <p:cNvSpPr>
            <a:spLocks noGrp="1"/>
          </p:cNvSpPr>
          <p:nvPr>
            <p:ph idx="1"/>
          </p:nvPr>
        </p:nvSpPr>
        <p:spPr/>
        <p:txBody>
          <a:bodyPr/>
          <a:lstStyle/>
          <a:p>
            <a:r>
              <a:rPr lang="zh-CN" altLang="en-US" dirty="0"/>
              <a:t>根据消息处理不同情况</a:t>
            </a:r>
            <a:endParaRPr lang="en-US" altLang="zh-CN" dirty="0"/>
          </a:p>
          <a:p>
            <a:r>
              <a:rPr lang="en-US" altLang="zh-CN" dirty="0"/>
              <a:t>WM_COMMAND</a:t>
            </a:r>
            <a:r>
              <a:rPr lang="zh-CN" altLang="en-US" dirty="0"/>
              <a:t>：</a:t>
            </a:r>
            <a:r>
              <a:rPr lang="zh-CN" altLang="en-US" b="0" i="0" dirty="0">
                <a:solidFill>
                  <a:srgbClr val="404040"/>
                </a:solidFill>
                <a:effectLst/>
                <a:latin typeface="-apple-system"/>
              </a:rPr>
              <a:t>当用户选择一条菜单命令项或当某个控件发送一条消息给它的父窗口</a:t>
            </a:r>
            <a:endParaRPr lang="en-US" altLang="zh-CN" b="0" i="0" dirty="0">
              <a:solidFill>
                <a:srgbClr val="404040"/>
              </a:solidFill>
              <a:effectLst/>
              <a:latin typeface="-apple-system"/>
            </a:endParaRPr>
          </a:p>
          <a:p>
            <a:r>
              <a:rPr lang="en-US" altLang="zh-CN" dirty="0">
                <a:solidFill>
                  <a:srgbClr val="404040"/>
                </a:solidFill>
                <a:latin typeface="-apple-system"/>
              </a:rPr>
              <a:t>.if/.elseif/.endif</a:t>
            </a:r>
            <a:r>
              <a:rPr lang="zh-CN" altLang="en-US" dirty="0">
                <a:solidFill>
                  <a:srgbClr val="404040"/>
                </a:solidFill>
                <a:latin typeface="-apple-system"/>
              </a:rPr>
              <a:t>伪指令</a:t>
            </a:r>
            <a:endParaRPr lang="zh-CN" altLang="en-US" dirty="0"/>
          </a:p>
        </p:txBody>
      </p:sp>
      <p:pic>
        <p:nvPicPr>
          <p:cNvPr id="7" name="图片 6">
            <a:extLst>
              <a:ext uri="{FF2B5EF4-FFF2-40B4-BE49-F238E27FC236}">
                <a16:creationId xmlns:a16="http://schemas.microsoft.com/office/drawing/2014/main" id="{625CA2EC-C0F1-6783-0C15-E56806EA3C2C}"/>
              </a:ext>
            </a:extLst>
          </p:cNvPr>
          <p:cNvPicPr>
            <a:picLocks noChangeAspect="1"/>
          </p:cNvPicPr>
          <p:nvPr/>
        </p:nvPicPr>
        <p:blipFill>
          <a:blip r:embed="rId2"/>
          <a:stretch>
            <a:fillRect/>
          </a:stretch>
        </p:blipFill>
        <p:spPr>
          <a:xfrm>
            <a:off x="952053" y="3784506"/>
            <a:ext cx="8321040" cy="2278064"/>
          </a:xfrm>
          <a:prstGeom prst="rect">
            <a:avLst/>
          </a:prstGeom>
        </p:spPr>
      </p:pic>
    </p:spTree>
    <p:extLst>
      <p:ext uri="{BB962C8B-B14F-4D97-AF65-F5344CB8AC3E}">
        <p14:creationId xmlns:p14="http://schemas.microsoft.com/office/powerpoint/2010/main" val="842506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91F5E-3C8F-F21B-DBBB-BF77D21DE386}"/>
              </a:ext>
            </a:extLst>
          </p:cNvPr>
          <p:cNvSpPr>
            <a:spLocks noGrp="1"/>
          </p:cNvSpPr>
          <p:nvPr>
            <p:ph type="title"/>
          </p:nvPr>
        </p:nvSpPr>
        <p:spPr/>
        <p:txBody>
          <a:bodyPr/>
          <a:lstStyle/>
          <a:p>
            <a:r>
              <a:rPr lang="en-US" altLang="zh-CN" dirty="0" err="1"/>
              <a:t>WinProc</a:t>
            </a:r>
            <a:endParaRPr lang="zh-CN" altLang="en-US" dirty="0"/>
          </a:p>
        </p:txBody>
      </p:sp>
      <p:sp>
        <p:nvSpPr>
          <p:cNvPr id="3" name="内容占位符 2">
            <a:extLst>
              <a:ext uri="{FF2B5EF4-FFF2-40B4-BE49-F238E27FC236}">
                <a16:creationId xmlns:a16="http://schemas.microsoft.com/office/drawing/2014/main" id="{A0D6DBEA-DB30-043E-7A0D-E3C0FAD66EE3}"/>
              </a:ext>
            </a:extLst>
          </p:cNvPr>
          <p:cNvSpPr>
            <a:spLocks noGrp="1"/>
          </p:cNvSpPr>
          <p:nvPr>
            <p:ph idx="1"/>
          </p:nvPr>
        </p:nvSpPr>
        <p:spPr/>
        <p:txBody>
          <a:bodyPr/>
          <a:lstStyle/>
          <a:p>
            <a:r>
              <a:rPr lang="en-US" altLang="zh-CN" dirty="0"/>
              <a:t>WM_PAINT</a:t>
            </a:r>
            <a:r>
              <a:rPr lang="zh-CN" altLang="en-US" dirty="0"/>
              <a:t>：要求窗口重新进行绘制</a:t>
            </a:r>
          </a:p>
        </p:txBody>
      </p:sp>
      <p:pic>
        <p:nvPicPr>
          <p:cNvPr id="5" name="图片 4">
            <a:extLst>
              <a:ext uri="{FF2B5EF4-FFF2-40B4-BE49-F238E27FC236}">
                <a16:creationId xmlns:a16="http://schemas.microsoft.com/office/drawing/2014/main" id="{AC34E66A-FF8F-4280-343F-8C09F6F6F8A5}"/>
              </a:ext>
            </a:extLst>
          </p:cNvPr>
          <p:cNvPicPr>
            <a:picLocks noChangeAspect="1"/>
          </p:cNvPicPr>
          <p:nvPr/>
        </p:nvPicPr>
        <p:blipFill>
          <a:blip r:embed="rId2"/>
          <a:stretch>
            <a:fillRect/>
          </a:stretch>
        </p:blipFill>
        <p:spPr>
          <a:xfrm>
            <a:off x="1140265" y="2530546"/>
            <a:ext cx="6228723" cy="2169132"/>
          </a:xfrm>
          <a:prstGeom prst="rect">
            <a:avLst/>
          </a:prstGeom>
        </p:spPr>
      </p:pic>
    </p:spTree>
    <p:extLst>
      <p:ext uri="{BB962C8B-B14F-4D97-AF65-F5344CB8AC3E}">
        <p14:creationId xmlns:p14="http://schemas.microsoft.com/office/powerpoint/2010/main" val="3295198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C5E2D-9CA3-1500-E900-8D2FC7B51C76}"/>
              </a:ext>
            </a:extLst>
          </p:cNvPr>
          <p:cNvSpPr>
            <a:spLocks noGrp="1"/>
          </p:cNvSpPr>
          <p:nvPr>
            <p:ph type="title"/>
          </p:nvPr>
        </p:nvSpPr>
        <p:spPr/>
        <p:txBody>
          <a:bodyPr/>
          <a:lstStyle/>
          <a:p>
            <a:r>
              <a:rPr lang="en-US" altLang="zh-CN" dirty="0" err="1"/>
              <a:t>WinProc</a:t>
            </a:r>
            <a:endParaRPr lang="zh-CN" altLang="en-US" dirty="0"/>
          </a:p>
        </p:txBody>
      </p:sp>
      <p:sp>
        <p:nvSpPr>
          <p:cNvPr id="3" name="内容占位符 2">
            <a:extLst>
              <a:ext uri="{FF2B5EF4-FFF2-40B4-BE49-F238E27FC236}">
                <a16:creationId xmlns:a16="http://schemas.microsoft.com/office/drawing/2014/main" id="{730BB7A9-7A82-2FC1-E718-51FAECC83AAF}"/>
              </a:ext>
            </a:extLst>
          </p:cNvPr>
          <p:cNvSpPr>
            <a:spLocks noGrp="1"/>
          </p:cNvSpPr>
          <p:nvPr>
            <p:ph idx="1"/>
          </p:nvPr>
        </p:nvSpPr>
        <p:spPr/>
        <p:txBody>
          <a:bodyPr>
            <a:normAutofit lnSpcReduction="10000"/>
          </a:bodyPr>
          <a:lstStyle/>
          <a:p>
            <a:r>
              <a:rPr lang="en-US" altLang="zh-CN" dirty="0"/>
              <a:t>PAINTSTRUCT</a:t>
            </a:r>
          </a:p>
          <a:p>
            <a:pPr algn="l">
              <a:buFont typeface="Arial" panose="020B0604020202020204" pitchFamily="34" charset="0"/>
              <a:buChar char="•"/>
            </a:pPr>
            <a:r>
              <a:rPr lang="en-US" altLang="zh-CN" b="0" i="1" dirty="0" err="1">
                <a:solidFill>
                  <a:srgbClr val="171717"/>
                </a:solidFill>
                <a:effectLst/>
                <a:latin typeface="Segoe UI" panose="020B0502040204020203" pitchFamily="34" charset="0"/>
              </a:rPr>
              <a:t>hdc</a:t>
            </a:r>
            <a:r>
              <a:rPr lang="en-US" altLang="zh-CN" b="0" i="1"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标识用于绘制要使用的显示上下文。</a:t>
            </a:r>
          </a:p>
          <a:p>
            <a:pPr algn="l">
              <a:buFont typeface="Arial" panose="020B0604020202020204" pitchFamily="34" charset="0"/>
              <a:buChar char="•"/>
            </a:pPr>
            <a:r>
              <a:rPr lang="en-US" altLang="zh-CN" b="0" i="1" dirty="0" err="1">
                <a:solidFill>
                  <a:srgbClr val="171717"/>
                </a:solidFill>
                <a:effectLst/>
                <a:latin typeface="Segoe UI" panose="020B0502040204020203" pitchFamily="34" charset="0"/>
              </a:rPr>
              <a:t>fErase</a:t>
            </a:r>
            <a:r>
              <a:rPr lang="zh-CN" altLang="en-US" dirty="0">
                <a:solidFill>
                  <a:srgbClr val="171717"/>
                </a:solidFill>
                <a:latin typeface="Segoe UI" panose="020B0502040204020203" pitchFamily="34" charset="0"/>
              </a:rPr>
              <a:t> </a:t>
            </a:r>
            <a:r>
              <a:rPr lang="zh-CN" altLang="en-US" b="0" i="0" dirty="0">
                <a:solidFill>
                  <a:srgbClr val="171717"/>
                </a:solidFill>
                <a:effectLst/>
                <a:latin typeface="Segoe UI" panose="020B0502040204020203" pitchFamily="34" charset="0"/>
              </a:rPr>
              <a:t>指定背景是否需要重新绘制。 如果应用程序应重新绘制背景，则设置非</a:t>
            </a:r>
            <a:r>
              <a:rPr lang="en-US" altLang="zh-CN" b="0" i="0" dirty="0">
                <a:solidFill>
                  <a:srgbClr val="171717"/>
                </a:solidFill>
                <a:effectLst/>
                <a:latin typeface="Segoe UI" panose="020B0502040204020203" pitchFamily="34" charset="0"/>
              </a:rPr>
              <a:t>0</a:t>
            </a:r>
          </a:p>
          <a:p>
            <a:pPr algn="l">
              <a:buFont typeface="Arial" panose="020B0604020202020204" pitchFamily="34" charset="0"/>
              <a:buChar char="•"/>
            </a:pPr>
            <a:r>
              <a:rPr lang="en-US" altLang="zh-CN" b="0" i="1" dirty="0" err="1">
                <a:solidFill>
                  <a:srgbClr val="171717"/>
                </a:solidFill>
                <a:effectLst/>
                <a:latin typeface="Segoe UI" panose="020B0502040204020203" pitchFamily="34" charset="0"/>
              </a:rPr>
              <a:t>rcPaint</a:t>
            </a:r>
            <a:r>
              <a:rPr lang="en-US" altLang="zh-CN" b="0" i="1"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指定绘制请求矩形的左上角和右下角。</a:t>
            </a:r>
          </a:p>
          <a:p>
            <a:pPr algn="l">
              <a:buFont typeface="Arial" panose="020B0604020202020204" pitchFamily="34" charset="0"/>
              <a:buChar char="•"/>
            </a:pPr>
            <a:r>
              <a:rPr lang="en-US" altLang="zh-CN" b="0" i="1" dirty="0" err="1">
                <a:solidFill>
                  <a:srgbClr val="171717"/>
                </a:solidFill>
                <a:effectLst/>
                <a:latin typeface="Segoe UI" panose="020B0502040204020203" pitchFamily="34" charset="0"/>
              </a:rPr>
              <a:t>fRestore</a:t>
            </a:r>
            <a:r>
              <a:rPr lang="zh-CN" altLang="en-US" dirty="0">
                <a:solidFill>
                  <a:srgbClr val="171717"/>
                </a:solidFill>
                <a:latin typeface="Segoe UI" panose="020B0502040204020203" pitchFamily="34" charset="0"/>
              </a:rPr>
              <a:t> </a:t>
            </a:r>
            <a:r>
              <a:rPr lang="zh-CN" altLang="en-US" b="0" i="0" dirty="0">
                <a:solidFill>
                  <a:srgbClr val="171717"/>
                </a:solidFill>
                <a:effectLst/>
                <a:latin typeface="Segoe UI" panose="020B0502040204020203" pitchFamily="34" charset="0"/>
              </a:rPr>
              <a:t>保留的成员。 窗口在内部使用它。</a:t>
            </a:r>
          </a:p>
          <a:p>
            <a:pPr algn="l">
              <a:buFont typeface="Arial" panose="020B0604020202020204" pitchFamily="34" charset="0"/>
              <a:buChar char="•"/>
            </a:pPr>
            <a:r>
              <a:rPr lang="en-US" altLang="zh-CN" b="0" i="1" dirty="0" err="1">
                <a:solidFill>
                  <a:srgbClr val="171717"/>
                </a:solidFill>
                <a:effectLst/>
                <a:latin typeface="Segoe UI" panose="020B0502040204020203" pitchFamily="34" charset="0"/>
              </a:rPr>
              <a:t>fIncUpdate</a:t>
            </a:r>
            <a:r>
              <a:rPr lang="en-US" altLang="zh-CN" b="0" i="1"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保留的成员。 窗口在内部使用它。</a:t>
            </a:r>
          </a:p>
          <a:p>
            <a:pPr algn="l">
              <a:buFont typeface="Arial" panose="020B0604020202020204" pitchFamily="34" charset="0"/>
              <a:buChar char="•"/>
            </a:pPr>
            <a:r>
              <a:rPr lang="en-US" altLang="zh-CN" b="0" i="1" dirty="0" err="1">
                <a:solidFill>
                  <a:srgbClr val="171717"/>
                </a:solidFill>
                <a:effectLst/>
                <a:latin typeface="Segoe UI" panose="020B0502040204020203" pitchFamily="34" charset="0"/>
              </a:rPr>
              <a:t>rgbReserved</a:t>
            </a:r>
            <a:r>
              <a:rPr lang="en-US" altLang="zh-CN" b="0" i="1" dirty="0">
                <a:solidFill>
                  <a:srgbClr val="171717"/>
                </a:solidFill>
                <a:effectLst/>
                <a:latin typeface="Segoe UI" panose="020B0502040204020203" pitchFamily="34" charset="0"/>
              </a:rPr>
              <a:t> [16]</a:t>
            </a:r>
            <a:r>
              <a:rPr lang="zh-CN" altLang="en-US" dirty="0">
                <a:solidFill>
                  <a:srgbClr val="171717"/>
                </a:solidFill>
                <a:latin typeface="Segoe UI" panose="020B0502040204020203" pitchFamily="34" charset="0"/>
              </a:rPr>
              <a:t> </a:t>
            </a:r>
            <a:r>
              <a:rPr lang="zh-CN" altLang="en-US" b="0" i="0" dirty="0">
                <a:solidFill>
                  <a:srgbClr val="171717"/>
                </a:solidFill>
                <a:effectLst/>
                <a:latin typeface="Segoe UI" panose="020B0502040204020203" pitchFamily="34" charset="0"/>
              </a:rPr>
              <a:t>保留的成员。 保留窗口内部使用的内存块。</a:t>
            </a:r>
            <a:endParaRPr lang="en-US" altLang="zh-CN" b="0" i="0" dirty="0">
              <a:solidFill>
                <a:srgbClr val="171717"/>
              </a:solidFill>
              <a:effectLst/>
              <a:latin typeface="Segoe UI" panose="020B0502040204020203" pitchFamily="34" charset="0"/>
            </a:endParaRPr>
          </a:p>
          <a:p>
            <a:pPr algn="l">
              <a:buFont typeface="Arial" panose="020B0604020202020204" pitchFamily="34" charset="0"/>
              <a:buChar char="•"/>
            </a:pPr>
            <a:r>
              <a:rPr lang="zh-CN" altLang="en-US" dirty="0">
                <a:solidFill>
                  <a:srgbClr val="171717"/>
                </a:solidFill>
                <a:latin typeface="Segoe UI" panose="020B0502040204020203" pitchFamily="34" charset="0"/>
              </a:rPr>
              <a:t>在</a:t>
            </a:r>
            <a:r>
              <a:rPr lang="en-US" altLang="zh-CN" dirty="0">
                <a:solidFill>
                  <a:srgbClr val="171717"/>
                </a:solidFill>
                <a:latin typeface="Segoe UI" panose="020B0502040204020203" pitchFamily="34" charset="0"/>
              </a:rPr>
              <a:t>WM_PAINT</a:t>
            </a:r>
            <a:r>
              <a:rPr lang="zh-CN" altLang="en-US" dirty="0">
                <a:solidFill>
                  <a:srgbClr val="171717"/>
                </a:solidFill>
                <a:latin typeface="Segoe UI" panose="020B0502040204020203" pitchFamily="34" charset="0"/>
              </a:rPr>
              <a:t>事件中用</a:t>
            </a:r>
            <a:r>
              <a:rPr lang="en-US" altLang="zh-CN" dirty="0" err="1">
                <a:solidFill>
                  <a:srgbClr val="171717"/>
                </a:solidFill>
                <a:latin typeface="Segoe UI" panose="020B0502040204020203" pitchFamily="34" charset="0"/>
              </a:rPr>
              <a:t>BeginPaint</a:t>
            </a:r>
            <a:r>
              <a:rPr lang="zh-CN" altLang="en-US" dirty="0">
                <a:solidFill>
                  <a:srgbClr val="171717"/>
                </a:solidFill>
                <a:latin typeface="Segoe UI" panose="020B0502040204020203" pitchFamily="34" charset="0"/>
              </a:rPr>
              <a:t>得到</a:t>
            </a:r>
            <a:endParaRPr lang="zh-CN" altLang="en-US"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545374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EE2D0-A540-A328-6841-A98D4417BC77}"/>
              </a:ext>
            </a:extLst>
          </p:cNvPr>
          <p:cNvSpPr>
            <a:spLocks noGrp="1"/>
          </p:cNvSpPr>
          <p:nvPr>
            <p:ph type="title"/>
          </p:nvPr>
        </p:nvSpPr>
        <p:spPr/>
        <p:txBody>
          <a:bodyPr/>
          <a:lstStyle/>
          <a:p>
            <a:r>
              <a:rPr lang="zh-CN" altLang="en-US" dirty="0"/>
              <a:t>按</a:t>
            </a:r>
          </a:p>
        </p:txBody>
      </p:sp>
      <p:sp>
        <p:nvSpPr>
          <p:cNvPr id="3" name="内容占位符 2">
            <a:extLst>
              <a:ext uri="{FF2B5EF4-FFF2-40B4-BE49-F238E27FC236}">
                <a16:creationId xmlns:a16="http://schemas.microsoft.com/office/drawing/2014/main" id="{309E0E79-52E5-6C9E-A748-7AC3F47E2983}"/>
              </a:ext>
            </a:extLst>
          </p:cNvPr>
          <p:cNvSpPr>
            <a:spLocks noGrp="1"/>
          </p:cNvSpPr>
          <p:nvPr>
            <p:ph idx="1"/>
          </p:nvPr>
        </p:nvSpPr>
        <p:spPr/>
        <p:txBody>
          <a:bodyPr/>
          <a:lstStyle/>
          <a:p>
            <a:r>
              <a:rPr lang="zh-CN" altLang="en-US" dirty="0"/>
              <a:t>在</a:t>
            </a:r>
            <a:r>
              <a:rPr lang="en-US" altLang="zh-CN" dirty="0"/>
              <a:t>MASM32</a:t>
            </a:r>
            <a:r>
              <a:rPr lang="zh-CN" altLang="en-US" dirty="0"/>
              <a:t>安装目录下，有一个</a:t>
            </a:r>
            <a:r>
              <a:rPr lang="en-US" altLang="zh-CN" dirty="0"/>
              <a:t>example</a:t>
            </a:r>
            <a:r>
              <a:rPr lang="zh-CN" altLang="en-US" dirty="0"/>
              <a:t>文件夹，里面提供了大量官方示例以供学习。</a:t>
            </a:r>
            <a:endParaRPr lang="en-US" altLang="zh-CN" dirty="0"/>
          </a:p>
          <a:p>
            <a:r>
              <a:rPr lang="zh-CN" altLang="en-US" dirty="0"/>
              <a:t>由于</a:t>
            </a:r>
            <a:r>
              <a:rPr lang="en-US" altLang="zh-CN" dirty="0"/>
              <a:t>win32</a:t>
            </a:r>
            <a:r>
              <a:rPr lang="zh-CN" altLang="en-US" dirty="0"/>
              <a:t>接口晦涩难懂，自己上手难度很大，所以我们以三个例子来介绍</a:t>
            </a:r>
            <a:r>
              <a:rPr lang="en-US" altLang="zh-CN" dirty="0"/>
              <a:t>Win32</a:t>
            </a:r>
            <a:r>
              <a:rPr lang="zh-CN" altLang="en-US" dirty="0"/>
              <a:t>的基本编程模型</a:t>
            </a:r>
            <a:endParaRPr lang="en-US" altLang="zh-CN" dirty="0"/>
          </a:p>
          <a:p>
            <a:pPr lvl="1"/>
            <a:r>
              <a:rPr lang="en-US" altLang="zh-CN" dirty="0"/>
              <a:t>3DFrames</a:t>
            </a:r>
            <a:r>
              <a:rPr lang="zh-CN" altLang="en-US" dirty="0"/>
              <a:t>，位于</a:t>
            </a:r>
            <a:r>
              <a:rPr lang="en-US" altLang="zh-CN" dirty="0"/>
              <a:t>exampl01</a:t>
            </a:r>
            <a:r>
              <a:rPr lang="zh-CN" altLang="en-US" dirty="0"/>
              <a:t>下，是比较基础的界面创建</a:t>
            </a:r>
            <a:endParaRPr lang="en-US" altLang="zh-CN" dirty="0"/>
          </a:p>
          <a:p>
            <a:pPr lvl="1"/>
            <a:r>
              <a:rPr lang="en-US" altLang="zh-CN" dirty="0" err="1"/>
              <a:t>bmbuttons</a:t>
            </a:r>
            <a:r>
              <a:rPr lang="zh-CN" altLang="en-US" dirty="0"/>
              <a:t>，位于</a:t>
            </a:r>
            <a:r>
              <a:rPr lang="en-US" altLang="zh-CN" dirty="0"/>
              <a:t>exampl01</a:t>
            </a:r>
            <a:r>
              <a:rPr lang="zh-CN" altLang="en-US" dirty="0"/>
              <a:t>下，介绍了资源文件和</a:t>
            </a:r>
            <a:r>
              <a:rPr lang="en-US" altLang="zh-CN" dirty="0"/>
              <a:t>make.bat</a:t>
            </a:r>
            <a:r>
              <a:rPr lang="zh-CN" altLang="en-US" dirty="0"/>
              <a:t>的使用，以及如何使用按钮文件</a:t>
            </a:r>
            <a:endParaRPr lang="en-US" altLang="zh-CN" dirty="0"/>
          </a:p>
          <a:p>
            <a:pPr lvl="1"/>
            <a:r>
              <a:rPr lang="en-US" altLang="zh-CN" dirty="0"/>
              <a:t>OpenGL</a:t>
            </a:r>
            <a:r>
              <a:rPr lang="zh-CN" altLang="en-US" dirty="0"/>
              <a:t>，位于</a:t>
            </a:r>
            <a:r>
              <a:rPr lang="en-US" altLang="zh-CN" dirty="0"/>
              <a:t>exampl04</a:t>
            </a:r>
            <a:r>
              <a:rPr lang="zh-CN" altLang="en-US" dirty="0"/>
              <a:t>下，介绍了</a:t>
            </a:r>
            <a:r>
              <a:rPr lang="en-US" altLang="zh-CN" dirty="0"/>
              <a:t>win32</a:t>
            </a:r>
            <a:r>
              <a:rPr lang="zh-CN" altLang="en-US" dirty="0"/>
              <a:t>的</a:t>
            </a:r>
            <a:r>
              <a:rPr lang="en-US" altLang="zh-CN" dirty="0"/>
              <a:t>GL</a:t>
            </a:r>
            <a:r>
              <a:rPr lang="zh-CN" altLang="en-US" dirty="0"/>
              <a:t>库和</a:t>
            </a:r>
            <a:r>
              <a:rPr lang="en-US" altLang="zh-CN" dirty="0"/>
              <a:t>GLU</a:t>
            </a:r>
            <a:r>
              <a:rPr lang="zh-CN" altLang="en-US" dirty="0"/>
              <a:t>库的简单使用</a:t>
            </a:r>
            <a:endParaRPr lang="en-US" altLang="zh-CN" dirty="0"/>
          </a:p>
          <a:p>
            <a:r>
              <a:rPr lang="zh-CN" altLang="en-US" dirty="0"/>
              <a:t>看懂这几个代码，抄一抄查一查，一般来说够糊作业了。 </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26817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4B97AF-96B3-266E-8156-08013A18B2B0}"/>
              </a:ext>
            </a:extLst>
          </p:cNvPr>
          <p:cNvSpPr>
            <a:spLocks noGrp="1"/>
          </p:cNvSpPr>
          <p:nvPr>
            <p:ph type="title"/>
          </p:nvPr>
        </p:nvSpPr>
        <p:spPr/>
        <p:txBody>
          <a:bodyPr/>
          <a:lstStyle/>
          <a:p>
            <a:r>
              <a:rPr lang="en-US" altLang="zh-CN" dirty="0" err="1"/>
              <a:t>WinProc</a:t>
            </a:r>
            <a:endParaRPr lang="zh-CN" altLang="en-US" dirty="0"/>
          </a:p>
        </p:txBody>
      </p:sp>
      <p:sp>
        <p:nvSpPr>
          <p:cNvPr id="3" name="内容占位符 2">
            <a:extLst>
              <a:ext uri="{FF2B5EF4-FFF2-40B4-BE49-F238E27FC236}">
                <a16:creationId xmlns:a16="http://schemas.microsoft.com/office/drawing/2014/main" id="{E5759A15-D3E2-F7C4-A0C0-9416B1E5B9D4}"/>
              </a:ext>
            </a:extLst>
          </p:cNvPr>
          <p:cNvSpPr>
            <a:spLocks noGrp="1"/>
          </p:cNvSpPr>
          <p:nvPr>
            <p:ph idx="1"/>
          </p:nvPr>
        </p:nvSpPr>
        <p:spPr/>
        <p:txBody>
          <a:bodyPr/>
          <a:lstStyle/>
          <a:p>
            <a:r>
              <a:rPr lang="en-US" altLang="zh-CN" dirty="0"/>
              <a:t>WM_CREATE</a:t>
            </a:r>
            <a:r>
              <a:rPr lang="zh-CN" altLang="en-US" dirty="0"/>
              <a:t>：应用程序创建窗口</a:t>
            </a:r>
            <a:endParaRPr lang="en-US" altLang="zh-CN" dirty="0"/>
          </a:p>
          <a:p>
            <a:r>
              <a:rPr lang="en-US" altLang="zh-CN" b="0" i="0" dirty="0">
                <a:solidFill>
                  <a:srgbClr val="333333"/>
                </a:solidFill>
                <a:effectLst/>
                <a:latin typeface="PingFang SC"/>
              </a:rPr>
              <a:t>@@, @f, @b,</a:t>
            </a:r>
            <a:r>
              <a:rPr lang="zh-CN" altLang="en-US" b="0" i="0" dirty="0">
                <a:solidFill>
                  <a:srgbClr val="333333"/>
                </a:solidFill>
                <a:effectLst/>
                <a:latin typeface="PingFang SC"/>
              </a:rPr>
              <a:t>等，</a:t>
            </a:r>
            <a:r>
              <a:rPr lang="en-US" altLang="zh-CN" b="0" i="0" dirty="0">
                <a:solidFill>
                  <a:srgbClr val="333333"/>
                </a:solidFill>
                <a:effectLst/>
                <a:latin typeface="PingFang SC"/>
              </a:rPr>
              <a:t>@f</a:t>
            </a:r>
            <a:r>
              <a:rPr lang="zh-CN" altLang="en-US" b="0" i="0" dirty="0">
                <a:solidFill>
                  <a:srgbClr val="333333"/>
                </a:solidFill>
                <a:effectLst/>
                <a:latin typeface="PingFang SC"/>
              </a:rPr>
              <a:t>表示本指令后的第一个</a:t>
            </a:r>
            <a:r>
              <a:rPr lang="en-US" altLang="zh-CN" b="0" i="0" dirty="0">
                <a:solidFill>
                  <a:srgbClr val="333333"/>
                </a:solidFill>
                <a:effectLst/>
                <a:latin typeface="PingFang SC"/>
              </a:rPr>
              <a:t>@@,@b</a:t>
            </a:r>
            <a:r>
              <a:rPr lang="zh-CN" altLang="en-US" b="0" i="0" dirty="0">
                <a:solidFill>
                  <a:srgbClr val="333333"/>
                </a:solidFill>
                <a:effectLst/>
                <a:latin typeface="PingFang SC"/>
              </a:rPr>
              <a:t>表示本指令前的第一个</a:t>
            </a:r>
            <a:r>
              <a:rPr lang="en-US" altLang="zh-CN" b="0" i="0" dirty="0">
                <a:solidFill>
                  <a:srgbClr val="333333"/>
                </a:solidFill>
                <a:effectLst/>
                <a:latin typeface="PingFang SC"/>
              </a:rPr>
              <a:t>@@,@@</a:t>
            </a:r>
            <a:r>
              <a:rPr lang="zh-CN" altLang="en-US" b="0" i="0" dirty="0">
                <a:solidFill>
                  <a:srgbClr val="333333"/>
                </a:solidFill>
                <a:effectLst/>
                <a:latin typeface="PingFang SC"/>
              </a:rPr>
              <a:t>可以多次使用。</a:t>
            </a:r>
            <a:endParaRPr lang="en-US" altLang="zh-CN" dirty="0"/>
          </a:p>
        </p:txBody>
      </p:sp>
      <p:pic>
        <p:nvPicPr>
          <p:cNvPr id="5" name="图片 4">
            <a:extLst>
              <a:ext uri="{FF2B5EF4-FFF2-40B4-BE49-F238E27FC236}">
                <a16:creationId xmlns:a16="http://schemas.microsoft.com/office/drawing/2014/main" id="{AC5C3857-4DBC-1DF8-618C-520C25FD0578}"/>
              </a:ext>
            </a:extLst>
          </p:cNvPr>
          <p:cNvPicPr>
            <a:picLocks noChangeAspect="1"/>
          </p:cNvPicPr>
          <p:nvPr/>
        </p:nvPicPr>
        <p:blipFill>
          <a:blip r:embed="rId2"/>
          <a:stretch>
            <a:fillRect/>
          </a:stretch>
        </p:blipFill>
        <p:spPr>
          <a:xfrm>
            <a:off x="1561309" y="3184532"/>
            <a:ext cx="7969967" cy="3513036"/>
          </a:xfrm>
          <a:prstGeom prst="rect">
            <a:avLst/>
          </a:prstGeom>
        </p:spPr>
      </p:pic>
    </p:spTree>
    <p:extLst>
      <p:ext uri="{BB962C8B-B14F-4D97-AF65-F5344CB8AC3E}">
        <p14:creationId xmlns:p14="http://schemas.microsoft.com/office/powerpoint/2010/main" val="1089595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0214F-110F-6511-A2D6-6EBCB81B3DF7}"/>
              </a:ext>
            </a:extLst>
          </p:cNvPr>
          <p:cNvSpPr>
            <a:spLocks noGrp="1"/>
          </p:cNvSpPr>
          <p:nvPr>
            <p:ph type="title"/>
          </p:nvPr>
        </p:nvSpPr>
        <p:spPr/>
        <p:txBody>
          <a:bodyPr/>
          <a:lstStyle/>
          <a:p>
            <a:r>
              <a:rPr lang="en-US" altLang="zh-CN" dirty="0" err="1"/>
              <a:t>PushButton</a:t>
            </a:r>
            <a:endParaRPr lang="zh-CN" altLang="en-US" dirty="0"/>
          </a:p>
        </p:txBody>
      </p:sp>
      <p:sp>
        <p:nvSpPr>
          <p:cNvPr id="3" name="内容占位符 2">
            <a:extLst>
              <a:ext uri="{FF2B5EF4-FFF2-40B4-BE49-F238E27FC236}">
                <a16:creationId xmlns:a16="http://schemas.microsoft.com/office/drawing/2014/main" id="{CAD69940-E1F1-C5B3-F817-0B16D6507553}"/>
              </a:ext>
            </a:extLst>
          </p:cNvPr>
          <p:cNvSpPr>
            <a:spLocks noGrp="1"/>
          </p:cNvSpPr>
          <p:nvPr>
            <p:ph idx="1"/>
          </p:nvPr>
        </p:nvSpPr>
        <p:spPr/>
        <p:txBody>
          <a:bodyPr/>
          <a:lstStyle/>
          <a:p>
            <a:r>
              <a:rPr lang="zh-CN" altLang="en-US" dirty="0"/>
              <a:t>可以看到此时规定了父窗口和</a:t>
            </a:r>
            <a:r>
              <a:rPr lang="en-US" altLang="zh-CN" dirty="0"/>
              <a:t>ID</a:t>
            </a:r>
            <a:endParaRPr lang="zh-CN" altLang="en-US" dirty="0"/>
          </a:p>
        </p:txBody>
      </p:sp>
      <p:pic>
        <p:nvPicPr>
          <p:cNvPr id="5" name="图片 4">
            <a:extLst>
              <a:ext uri="{FF2B5EF4-FFF2-40B4-BE49-F238E27FC236}">
                <a16:creationId xmlns:a16="http://schemas.microsoft.com/office/drawing/2014/main" id="{DB25897A-08E7-57CD-E1F2-527F312C20C9}"/>
              </a:ext>
            </a:extLst>
          </p:cNvPr>
          <p:cNvPicPr>
            <a:picLocks noChangeAspect="1"/>
          </p:cNvPicPr>
          <p:nvPr/>
        </p:nvPicPr>
        <p:blipFill>
          <a:blip r:embed="rId2"/>
          <a:stretch>
            <a:fillRect/>
          </a:stretch>
        </p:blipFill>
        <p:spPr>
          <a:xfrm>
            <a:off x="914400" y="2569030"/>
            <a:ext cx="7997771" cy="3607933"/>
          </a:xfrm>
          <a:prstGeom prst="rect">
            <a:avLst/>
          </a:prstGeom>
        </p:spPr>
      </p:pic>
    </p:spTree>
    <p:extLst>
      <p:ext uri="{BB962C8B-B14F-4D97-AF65-F5344CB8AC3E}">
        <p14:creationId xmlns:p14="http://schemas.microsoft.com/office/powerpoint/2010/main" val="213883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EFD1C-41FA-AD1B-9D25-60811FC78317}"/>
              </a:ext>
            </a:extLst>
          </p:cNvPr>
          <p:cNvSpPr>
            <a:spLocks noGrp="1"/>
          </p:cNvSpPr>
          <p:nvPr>
            <p:ph type="title"/>
          </p:nvPr>
        </p:nvSpPr>
        <p:spPr/>
        <p:txBody>
          <a:bodyPr/>
          <a:lstStyle/>
          <a:p>
            <a:r>
              <a:rPr lang="en-US" altLang="zh-CN" dirty="0" err="1"/>
              <a:t>WinProc</a:t>
            </a:r>
            <a:endParaRPr lang="zh-CN" altLang="en-US" dirty="0"/>
          </a:p>
        </p:txBody>
      </p:sp>
      <p:sp>
        <p:nvSpPr>
          <p:cNvPr id="3" name="内容占位符 2">
            <a:extLst>
              <a:ext uri="{FF2B5EF4-FFF2-40B4-BE49-F238E27FC236}">
                <a16:creationId xmlns:a16="http://schemas.microsoft.com/office/drawing/2014/main" id="{DC948CCB-1277-D097-363D-8D40EE604CC8}"/>
              </a:ext>
            </a:extLst>
          </p:cNvPr>
          <p:cNvSpPr>
            <a:spLocks noGrp="1"/>
          </p:cNvSpPr>
          <p:nvPr>
            <p:ph idx="1"/>
          </p:nvPr>
        </p:nvSpPr>
        <p:spPr/>
        <p:txBody>
          <a:bodyPr/>
          <a:lstStyle/>
          <a:p>
            <a:r>
              <a:rPr lang="en-US" altLang="zh-CN" dirty="0"/>
              <a:t>WM_CLOSE</a:t>
            </a:r>
          </a:p>
          <a:p>
            <a:r>
              <a:rPr lang="en-US" altLang="zh-CN" dirty="0"/>
              <a:t>WM_DESTROY</a:t>
            </a:r>
            <a:endParaRPr lang="zh-CN" altLang="en-US" dirty="0"/>
          </a:p>
        </p:txBody>
      </p:sp>
      <p:pic>
        <p:nvPicPr>
          <p:cNvPr id="5" name="图片 4">
            <a:extLst>
              <a:ext uri="{FF2B5EF4-FFF2-40B4-BE49-F238E27FC236}">
                <a16:creationId xmlns:a16="http://schemas.microsoft.com/office/drawing/2014/main" id="{A27342C0-7C24-0404-C9F6-4E5E731493EB}"/>
              </a:ext>
            </a:extLst>
          </p:cNvPr>
          <p:cNvPicPr>
            <a:picLocks noChangeAspect="1"/>
          </p:cNvPicPr>
          <p:nvPr/>
        </p:nvPicPr>
        <p:blipFill>
          <a:blip r:embed="rId2"/>
          <a:stretch>
            <a:fillRect/>
          </a:stretch>
        </p:blipFill>
        <p:spPr>
          <a:xfrm>
            <a:off x="1855694" y="2893200"/>
            <a:ext cx="7987554" cy="3599675"/>
          </a:xfrm>
          <a:prstGeom prst="rect">
            <a:avLst/>
          </a:prstGeom>
        </p:spPr>
      </p:pic>
    </p:spTree>
    <p:extLst>
      <p:ext uri="{BB962C8B-B14F-4D97-AF65-F5344CB8AC3E}">
        <p14:creationId xmlns:p14="http://schemas.microsoft.com/office/powerpoint/2010/main" val="721282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0969C-7125-8D31-1D8C-EDD86378B7BB}"/>
              </a:ext>
            </a:extLst>
          </p:cNvPr>
          <p:cNvSpPr>
            <a:spLocks noGrp="1"/>
          </p:cNvSpPr>
          <p:nvPr>
            <p:ph type="title"/>
          </p:nvPr>
        </p:nvSpPr>
        <p:spPr/>
        <p:txBody>
          <a:bodyPr/>
          <a:lstStyle/>
          <a:p>
            <a:r>
              <a:rPr lang="en-US" altLang="zh-CN" dirty="0" err="1"/>
              <a:t>Paint_Proc</a:t>
            </a:r>
            <a:endParaRPr lang="zh-CN" altLang="en-US" dirty="0"/>
          </a:p>
        </p:txBody>
      </p:sp>
      <p:sp>
        <p:nvSpPr>
          <p:cNvPr id="3" name="内容占位符 2">
            <a:extLst>
              <a:ext uri="{FF2B5EF4-FFF2-40B4-BE49-F238E27FC236}">
                <a16:creationId xmlns:a16="http://schemas.microsoft.com/office/drawing/2014/main" id="{5606677D-CEDD-070D-65C5-0CA452749F08}"/>
              </a:ext>
            </a:extLst>
          </p:cNvPr>
          <p:cNvSpPr>
            <a:spLocks noGrp="1"/>
          </p:cNvSpPr>
          <p:nvPr>
            <p:ph idx="1"/>
          </p:nvPr>
        </p:nvSpPr>
        <p:spPr/>
        <p:txBody>
          <a:bodyPr/>
          <a:lstStyle/>
          <a:p>
            <a:r>
              <a:rPr lang="zh-CN" altLang="en-US" dirty="0"/>
              <a:t>获取相关颜色</a:t>
            </a:r>
          </a:p>
        </p:txBody>
      </p:sp>
      <p:pic>
        <p:nvPicPr>
          <p:cNvPr id="5" name="图片 4">
            <a:extLst>
              <a:ext uri="{FF2B5EF4-FFF2-40B4-BE49-F238E27FC236}">
                <a16:creationId xmlns:a16="http://schemas.microsoft.com/office/drawing/2014/main" id="{55AC318E-51C3-3B9D-E7D5-10A1B8B43314}"/>
              </a:ext>
            </a:extLst>
          </p:cNvPr>
          <p:cNvPicPr>
            <a:picLocks noChangeAspect="1"/>
          </p:cNvPicPr>
          <p:nvPr/>
        </p:nvPicPr>
        <p:blipFill>
          <a:blip r:embed="rId2"/>
          <a:stretch>
            <a:fillRect/>
          </a:stretch>
        </p:blipFill>
        <p:spPr>
          <a:xfrm>
            <a:off x="604071" y="2450355"/>
            <a:ext cx="7528710" cy="3617438"/>
          </a:xfrm>
          <a:prstGeom prst="rect">
            <a:avLst/>
          </a:prstGeom>
        </p:spPr>
      </p:pic>
    </p:spTree>
    <p:extLst>
      <p:ext uri="{BB962C8B-B14F-4D97-AF65-F5344CB8AC3E}">
        <p14:creationId xmlns:p14="http://schemas.microsoft.com/office/powerpoint/2010/main" val="316689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6A918-1BEA-F08A-DBBB-42C34EE5FBC4}"/>
              </a:ext>
            </a:extLst>
          </p:cNvPr>
          <p:cNvSpPr>
            <a:spLocks noGrp="1"/>
          </p:cNvSpPr>
          <p:nvPr>
            <p:ph type="title"/>
          </p:nvPr>
        </p:nvSpPr>
        <p:spPr/>
        <p:txBody>
          <a:bodyPr/>
          <a:lstStyle/>
          <a:p>
            <a:r>
              <a:rPr lang="en-US" altLang="zh-CN" dirty="0"/>
              <a:t>Frame3D</a:t>
            </a:r>
            <a:endParaRPr lang="zh-CN" altLang="en-US" dirty="0"/>
          </a:p>
        </p:txBody>
      </p:sp>
      <p:sp>
        <p:nvSpPr>
          <p:cNvPr id="3" name="内容占位符 2">
            <a:extLst>
              <a:ext uri="{FF2B5EF4-FFF2-40B4-BE49-F238E27FC236}">
                <a16:creationId xmlns:a16="http://schemas.microsoft.com/office/drawing/2014/main" id="{6CF92E6E-0BEA-85BF-33BC-161535ABAF44}"/>
              </a:ext>
            </a:extLst>
          </p:cNvPr>
          <p:cNvSpPr>
            <a:spLocks noGrp="1"/>
          </p:cNvSpPr>
          <p:nvPr>
            <p:ph idx="1"/>
          </p:nvPr>
        </p:nvSpPr>
        <p:spPr/>
        <p:txBody>
          <a:bodyPr/>
          <a:lstStyle/>
          <a:p>
            <a:r>
              <a:rPr lang="zh-CN" altLang="en-US" dirty="0"/>
              <a:t>创建一根画笔，然后保存一下旧画笔</a:t>
            </a:r>
          </a:p>
        </p:txBody>
      </p:sp>
      <p:pic>
        <p:nvPicPr>
          <p:cNvPr id="5" name="图片 4">
            <a:extLst>
              <a:ext uri="{FF2B5EF4-FFF2-40B4-BE49-F238E27FC236}">
                <a16:creationId xmlns:a16="http://schemas.microsoft.com/office/drawing/2014/main" id="{F1CCB243-7321-95D5-ABEE-68DE067636FE}"/>
              </a:ext>
            </a:extLst>
          </p:cNvPr>
          <p:cNvPicPr>
            <a:picLocks noChangeAspect="1"/>
          </p:cNvPicPr>
          <p:nvPr/>
        </p:nvPicPr>
        <p:blipFill>
          <a:blip r:embed="rId2"/>
          <a:stretch>
            <a:fillRect/>
          </a:stretch>
        </p:blipFill>
        <p:spPr>
          <a:xfrm>
            <a:off x="1012179" y="3334870"/>
            <a:ext cx="5689836" cy="2795225"/>
          </a:xfrm>
          <a:prstGeom prst="rect">
            <a:avLst/>
          </a:prstGeom>
        </p:spPr>
      </p:pic>
      <p:pic>
        <p:nvPicPr>
          <p:cNvPr id="7" name="图片 6">
            <a:extLst>
              <a:ext uri="{FF2B5EF4-FFF2-40B4-BE49-F238E27FC236}">
                <a16:creationId xmlns:a16="http://schemas.microsoft.com/office/drawing/2014/main" id="{7CC97578-2AB0-1D74-666C-00F0387CFC68}"/>
              </a:ext>
            </a:extLst>
          </p:cNvPr>
          <p:cNvPicPr>
            <a:picLocks noChangeAspect="1"/>
          </p:cNvPicPr>
          <p:nvPr/>
        </p:nvPicPr>
        <p:blipFill>
          <a:blip r:embed="rId3"/>
          <a:stretch>
            <a:fillRect/>
          </a:stretch>
        </p:blipFill>
        <p:spPr>
          <a:xfrm>
            <a:off x="1082103" y="2600643"/>
            <a:ext cx="10272732" cy="734227"/>
          </a:xfrm>
          <a:prstGeom prst="rect">
            <a:avLst/>
          </a:prstGeom>
        </p:spPr>
      </p:pic>
    </p:spTree>
    <p:extLst>
      <p:ext uri="{BB962C8B-B14F-4D97-AF65-F5344CB8AC3E}">
        <p14:creationId xmlns:p14="http://schemas.microsoft.com/office/powerpoint/2010/main" val="130827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56E61-EC5A-CCAA-DCD8-3A6B12301719}"/>
              </a:ext>
            </a:extLst>
          </p:cNvPr>
          <p:cNvSpPr>
            <a:spLocks noGrp="1"/>
          </p:cNvSpPr>
          <p:nvPr>
            <p:ph type="title"/>
          </p:nvPr>
        </p:nvSpPr>
        <p:spPr/>
        <p:txBody>
          <a:bodyPr/>
          <a:lstStyle/>
          <a:p>
            <a:r>
              <a:rPr lang="en-US" altLang="zh-CN" dirty="0"/>
              <a:t>Frame3D</a:t>
            </a:r>
            <a:endParaRPr lang="zh-CN" altLang="en-US" dirty="0"/>
          </a:p>
        </p:txBody>
      </p:sp>
      <p:sp>
        <p:nvSpPr>
          <p:cNvPr id="3" name="内容占位符 2">
            <a:extLst>
              <a:ext uri="{FF2B5EF4-FFF2-40B4-BE49-F238E27FC236}">
                <a16:creationId xmlns:a16="http://schemas.microsoft.com/office/drawing/2014/main" id="{5EB0128A-B2EF-6FD1-8404-B65620AAD023}"/>
              </a:ext>
            </a:extLst>
          </p:cNvPr>
          <p:cNvSpPr>
            <a:spLocks noGrp="1"/>
          </p:cNvSpPr>
          <p:nvPr>
            <p:ph idx="1"/>
          </p:nvPr>
        </p:nvSpPr>
        <p:spPr/>
        <p:txBody>
          <a:bodyPr/>
          <a:lstStyle/>
          <a:p>
            <a:r>
              <a:rPr lang="zh-CN" altLang="en-US" dirty="0"/>
              <a:t>保存一下运行参数，一会还要用呢</a:t>
            </a:r>
          </a:p>
        </p:txBody>
      </p:sp>
      <p:pic>
        <p:nvPicPr>
          <p:cNvPr id="5" name="图片 4">
            <a:extLst>
              <a:ext uri="{FF2B5EF4-FFF2-40B4-BE49-F238E27FC236}">
                <a16:creationId xmlns:a16="http://schemas.microsoft.com/office/drawing/2014/main" id="{0D06C8F8-BF1E-DFD1-5D94-C81D5674F59E}"/>
              </a:ext>
            </a:extLst>
          </p:cNvPr>
          <p:cNvPicPr>
            <a:picLocks noChangeAspect="1"/>
          </p:cNvPicPr>
          <p:nvPr/>
        </p:nvPicPr>
        <p:blipFill>
          <a:blip r:embed="rId2"/>
          <a:stretch>
            <a:fillRect/>
          </a:stretch>
        </p:blipFill>
        <p:spPr>
          <a:xfrm>
            <a:off x="1570993" y="2793752"/>
            <a:ext cx="6007769" cy="2573855"/>
          </a:xfrm>
          <a:prstGeom prst="rect">
            <a:avLst/>
          </a:prstGeom>
        </p:spPr>
      </p:pic>
    </p:spTree>
    <p:extLst>
      <p:ext uri="{BB962C8B-B14F-4D97-AF65-F5344CB8AC3E}">
        <p14:creationId xmlns:p14="http://schemas.microsoft.com/office/powerpoint/2010/main" val="1252554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4FC62-92C6-0EA5-C8FE-1334CB110160}"/>
              </a:ext>
            </a:extLst>
          </p:cNvPr>
          <p:cNvSpPr>
            <a:spLocks noGrp="1"/>
          </p:cNvSpPr>
          <p:nvPr>
            <p:ph type="title"/>
          </p:nvPr>
        </p:nvSpPr>
        <p:spPr/>
        <p:txBody>
          <a:bodyPr/>
          <a:lstStyle/>
          <a:p>
            <a:r>
              <a:rPr lang="en-US" altLang="zh-CN" dirty="0"/>
              <a:t>Frame3D</a:t>
            </a:r>
            <a:endParaRPr lang="zh-CN" altLang="en-US" dirty="0"/>
          </a:p>
        </p:txBody>
      </p:sp>
      <p:sp>
        <p:nvSpPr>
          <p:cNvPr id="3" name="内容占位符 2">
            <a:extLst>
              <a:ext uri="{FF2B5EF4-FFF2-40B4-BE49-F238E27FC236}">
                <a16:creationId xmlns:a16="http://schemas.microsoft.com/office/drawing/2014/main" id="{49AE0724-CA4E-9095-7113-A70BCD48E707}"/>
              </a:ext>
            </a:extLst>
          </p:cNvPr>
          <p:cNvSpPr>
            <a:spLocks noGrp="1"/>
          </p:cNvSpPr>
          <p:nvPr>
            <p:ph idx="1"/>
          </p:nvPr>
        </p:nvSpPr>
        <p:spPr/>
        <p:txBody>
          <a:bodyPr/>
          <a:lstStyle/>
          <a:p>
            <a:r>
              <a:rPr lang="zh-CN" altLang="en-US" dirty="0"/>
              <a:t>循环画线</a:t>
            </a:r>
          </a:p>
        </p:txBody>
      </p:sp>
      <p:pic>
        <p:nvPicPr>
          <p:cNvPr id="5" name="图片 4">
            <a:extLst>
              <a:ext uri="{FF2B5EF4-FFF2-40B4-BE49-F238E27FC236}">
                <a16:creationId xmlns:a16="http://schemas.microsoft.com/office/drawing/2014/main" id="{BDB904FB-1EA0-0640-43DD-7107EB3A863F}"/>
              </a:ext>
            </a:extLst>
          </p:cNvPr>
          <p:cNvPicPr>
            <a:picLocks noChangeAspect="1"/>
          </p:cNvPicPr>
          <p:nvPr/>
        </p:nvPicPr>
        <p:blipFill>
          <a:blip r:embed="rId2"/>
          <a:stretch>
            <a:fillRect/>
          </a:stretch>
        </p:blipFill>
        <p:spPr>
          <a:xfrm>
            <a:off x="1381536" y="2372061"/>
            <a:ext cx="5862391" cy="4389120"/>
          </a:xfrm>
          <a:prstGeom prst="rect">
            <a:avLst/>
          </a:prstGeom>
        </p:spPr>
      </p:pic>
    </p:spTree>
    <p:extLst>
      <p:ext uri="{BB962C8B-B14F-4D97-AF65-F5344CB8AC3E}">
        <p14:creationId xmlns:p14="http://schemas.microsoft.com/office/powerpoint/2010/main" val="3323076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06770-63BA-8182-4AA9-AD6821FDEBDC}"/>
              </a:ext>
            </a:extLst>
          </p:cNvPr>
          <p:cNvSpPr>
            <a:spLocks noGrp="1"/>
          </p:cNvSpPr>
          <p:nvPr>
            <p:ph type="title"/>
          </p:nvPr>
        </p:nvSpPr>
        <p:spPr/>
        <p:txBody>
          <a:bodyPr/>
          <a:lstStyle/>
          <a:p>
            <a:r>
              <a:rPr lang="en-US" altLang="zh-CN" dirty="0"/>
              <a:t>Frame3D</a:t>
            </a:r>
            <a:endParaRPr lang="zh-CN" altLang="en-US" dirty="0"/>
          </a:p>
        </p:txBody>
      </p:sp>
      <p:sp>
        <p:nvSpPr>
          <p:cNvPr id="3" name="内容占位符 2">
            <a:extLst>
              <a:ext uri="{FF2B5EF4-FFF2-40B4-BE49-F238E27FC236}">
                <a16:creationId xmlns:a16="http://schemas.microsoft.com/office/drawing/2014/main" id="{426E5964-6518-521E-8EA4-44723428AF5A}"/>
              </a:ext>
            </a:extLst>
          </p:cNvPr>
          <p:cNvSpPr>
            <a:spLocks noGrp="1"/>
          </p:cNvSpPr>
          <p:nvPr>
            <p:ph idx="1"/>
          </p:nvPr>
        </p:nvSpPr>
        <p:spPr/>
        <p:txBody>
          <a:bodyPr/>
          <a:lstStyle/>
          <a:p>
            <a:r>
              <a:rPr lang="zh-CN" altLang="en-US" dirty="0"/>
              <a:t>再建一个画笔，然后恢复现场</a:t>
            </a:r>
          </a:p>
        </p:txBody>
      </p:sp>
      <p:pic>
        <p:nvPicPr>
          <p:cNvPr id="5" name="图片 4">
            <a:extLst>
              <a:ext uri="{FF2B5EF4-FFF2-40B4-BE49-F238E27FC236}">
                <a16:creationId xmlns:a16="http://schemas.microsoft.com/office/drawing/2014/main" id="{A8AB1657-3FE3-9053-D9B0-46841F322A39}"/>
              </a:ext>
            </a:extLst>
          </p:cNvPr>
          <p:cNvPicPr>
            <a:picLocks noChangeAspect="1"/>
          </p:cNvPicPr>
          <p:nvPr/>
        </p:nvPicPr>
        <p:blipFill>
          <a:blip r:embed="rId2"/>
          <a:stretch>
            <a:fillRect/>
          </a:stretch>
        </p:blipFill>
        <p:spPr>
          <a:xfrm>
            <a:off x="1014316" y="2404335"/>
            <a:ext cx="4668748" cy="3983660"/>
          </a:xfrm>
          <a:prstGeom prst="rect">
            <a:avLst/>
          </a:prstGeom>
        </p:spPr>
      </p:pic>
    </p:spTree>
    <p:extLst>
      <p:ext uri="{BB962C8B-B14F-4D97-AF65-F5344CB8AC3E}">
        <p14:creationId xmlns:p14="http://schemas.microsoft.com/office/powerpoint/2010/main" val="2392494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EA5AA-F856-9A8B-C97A-E41D6994EFFB}"/>
              </a:ext>
            </a:extLst>
          </p:cNvPr>
          <p:cNvSpPr>
            <a:spLocks noGrp="1"/>
          </p:cNvSpPr>
          <p:nvPr>
            <p:ph type="title"/>
          </p:nvPr>
        </p:nvSpPr>
        <p:spPr/>
        <p:txBody>
          <a:bodyPr/>
          <a:lstStyle/>
          <a:p>
            <a:r>
              <a:rPr lang="en-US" altLang="zh-CN" dirty="0"/>
              <a:t>Frame3D</a:t>
            </a:r>
            <a:endParaRPr lang="zh-CN" altLang="en-US" dirty="0"/>
          </a:p>
        </p:txBody>
      </p:sp>
      <p:sp>
        <p:nvSpPr>
          <p:cNvPr id="3" name="内容占位符 2">
            <a:extLst>
              <a:ext uri="{FF2B5EF4-FFF2-40B4-BE49-F238E27FC236}">
                <a16:creationId xmlns:a16="http://schemas.microsoft.com/office/drawing/2014/main" id="{16518A77-ECA5-5DDC-1A42-2686E1131C13}"/>
              </a:ext>
            </a:extLst>
          </p:cNvPr>
          <p:cNvSpPr>
            <a:spLocks noGrp="1"/>
          </p:cNvSpPr>
          <p:nvPr>
            <p:ph idx="1"/>
          </p:nvPr>
        </p:nvSpPr>
        <p:spPr/>
        <p:txBody>
          <a:bodyPr/>
          <a:lstStyle/>
          <a:p>
            <a:r>
              <a:rPr lang="zh-CN" altLang="en-US" dirty="0"/>
              <a:t>画另外的两个框，这样就有立体感了。。画完还要恢复旧画笔</a:t>
            </a:r>
          </a:p>
        </p:txBody>
      </p:sp>
      <p:pic>
        <p:nvPicPr>
          <p:cNvPr id="5" name="图片 4">
            <a:extLst>
              <a:ext uri="{FF2B5EF4-FFF2-40B4-BE49-F238E27FC236}">
                <a16:creationId xmlns:a16="http://schemas.microsoft.com/office/drawing/2014/main" id="{7D10C20E-2FD7-E298-D703-F21C96C8B5F4}"/>
              </a:ext>
            </a:extLst>
          </p:cNvPr>
          <p:cNvPicPr>
            <a:picLocks noChangeAspect="1"/>
          </p:cNvPicPr>
          <p:nvPr/>
        </p:nvPicPr>
        <p:blipFill>
          <a:blip r:embed="rId2"/>
          <a:stretch>
            <a:fillRect/>
          </a:stretch>
        </p:blipFill>
        <p:spPr>
          <a:xfrm>
            <a:off x="936711" y="2409842"/>
            <a:ext cx="3245725" cy="4195481"/>
          </a:xfrm>
          <a:prstGeom prst="rect">
            <a:avLst/>
          </a:prstGeom>
        </p:spPr>
      </p:pic>
      <p:pic>
        <p:nvPicPr>
          <p:cNvPr id="9" name="图片 8">
            <a:extLst>
              <a:ext uri="{FF2B5EF4-FFF2-40B4-BE49-F238E27FC236}">
                <a16:creationId xmlns:a16="http://schemas.microsoft.com/office/drawing/2014/main" id="{EEFDD23B-78DC-EC1F-FA81-A6E5975436BB}"/>
              </a:ext>
            </a:extLst>
          </p:cNvPr>
          <p:cNvPicPr>
            <a:picLocks noChangeAspect="1"/>
          </p:cNvPicPr>
          <p:nvPr/>
        </p:nvPicPr>
        <p:blipFill>
          <a:blip r:embed="rId3"/>
          <a:stretch>
            <a:fillRect/>
          </a:stretch>
        </p:blipFill>
        <p:spPr>
          <a:xfrm>
            <a:off x="4344178" y="3447761"/>
            <a:ext cx="6579316" cy="2119642"/>
          </a:xfrm>
          <a:prstGeom prst="rect">
            <a:avLst/>
          </a:prstGeom>
        </p:spPr>
      </p:pic>
    </p:spTree>
    <p:extLst>
      <p:ext uri="{BB962C8B-B14F-4D97-AF65-F5344CB8AC3E}">
        <p14:creationId xmlns:p14="http://schemas.microsoft.com/office/powerpoint/2010/main" val="1432008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BEF2F-F006-0E78-0E18-D64021B38FDD}"/>
              </a:ext>
            </a:extLst>
          </p:cNvPr>
          <p:cNvSpPr>
            <a:spLocks noGrp="1"/>
          </p:cNvSpPr>
          <p:nvPr>
            <p:ph type="title"/>
          </p:nvPr>
        </p:nvSpPr>
        <p:spPr/>
        <p:txBody>
          <a:bodyPr/>
          <a:lstStyle/>
          <a:p>
            <a:r>
              <a:rPr lang="en-US" altLang="zh-CN" dirty="0" err="1"/>
              <a:t>Paint_Proc</a:t>
            </a:r>
            <a:endParaRPr lang="zh-CN" altLang="en-US" dirty="0"/>
          </a:p>
        </p:txBody>
      </p:sp>
      <p:sp>
        <p:nvSpPr>
          <p:cNvPr id="3" name="内容占位符 2">
            <a:extLst>
              <a:ext uri="{FF2B5EF4-FFF2-40B4-BE49-F238E27FC236}">
                <a16:creationId xmlns:a16="http://schemas.microsoft.com/office/drawing/2014/main" id="{B29B723F-4F2B-C617-EE94-81F1C72F6BD6}"/>
              </a:ext>
            </a:extLst>
          </p:cNvPr>
          <p:cNvSpPr>
            <a:spLocks noGrp="1"/>
          </p:cNvSpPr>
          <p:nvPr>
            <p:ph idx="1"/>
          </p:nvPr>
        </p:nvSpPr>
        <p:spPr/>
        <p:txBody>
          <a:bodyPr/>
          <a:lstStyle/>
          <a:p>
            <a:r>
              <a:rPr lang="zh-CN" altLang="en-US" dirty="0"/>
              <a:t>接下来是正式画整个</a:t>
            </a:r>
            <a:r>
              <a:rPr lang="en-US" altLang="zh-CN" dirty="0"/>
              <a:t>GUI</a:t>
            </a:r>
            <a:r>
              <a:rPr lang="zh-CN" altLang="en-US" dirty="0"/>
              <a:t>界面</a:t>
            </a:r>
            <a:endParaRPr lang="en-US" altLang="zh-CN" dirty="0"/>
          </a:p>
          <a:p>
            <a:r>
              <a:rPr lang="zh-CN" altLang="en-US" dirty="0"/>
              <a:t>先获取普通颜色和阴影颜色</a:t>
            </a:r>
          </a:p>
        </p:txBody>
      </p:sp>
      <p:pic>
        <p:nvPicPr>
          <p:cNvPr id="5" name="图片 4">
            <a:extLst>
              <a:ext uri="{FF2B5EF4-FFF2-40B4-BE49-F238E27FC236}">
                <a16:creationId xmlns:a16="http://schemas.microsoft.com/office/drawing/2014/main" id="{AAD7B49D-5D91-57DD-CC8D-8C4B55F1E319}"/>
              </a:ext>
            </a:extLst>
          </p:cNvPr>
          <p:cNvPicPr>
            <a:picLocks noChangeAspect="1"/>
          </p:cNvPicPr>
          <p:nvPr/>
        </p:nvPicPr>
        <p:blipFill>
          <a:blip r:embed="rId2"/>
          <a:stretch>
            <a:fillRect/>
          </a:stretch>
        </p:blipFill>
        <p:spPr>
          <a:xfrm>
            <a:off x="1668949" y="2861898"/>
            <a:ext cx="7206110" cy="3398301"/>
          </a:xfrm>
          <a:prstGeom prst="rect">
            <a:avLst/>
          </a:prstGeom>
        </p:spPr>
      </p:pic>
    </p:spTree>
    <p:extLst>
      <p:ext uri="{BB962C8B-B14F-4D97-AF65-F5344CB8AC3E}">
        <p14:creationId xmlns:p14="http://schemas.microsoft.com/office/powerpoint/2010/main" val="2422829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EC1B8-6CE1-CF53-E783-25FFBA969E87}"/>
              </a:ext>
            </a:extLst>
          </p:cNvPr>
          <p:cNvSpPr>
            <a:spLocks noGrp="1"/>
          </p:cNvSpPr>
          <p:nvPr>
            <p:ph type="title"/>
          </p:nvPr>
        </p:nvSpPr>
        <p:spPr/>
        <p:txBody>
          <a:bodyPr/>
          <a:lstStyle/>
          <a:p>
            <a:r>
              <a:rPr lang="en-US" altLang="zh-CN" dirty="0"/>
              <a:t>macro </a:t>
            </a:r>
            <a:r>
              <a:rPr lang="zh-CN" altLang="en-US" dirty="0"/>
              <a:t>用于声明宏</a:t>
            </a:r>
          </a:p>
        </p:txBody>
      </p:sp>
      <p:sp>
        <p:nvSpPr>
          <p:cNvPr id="3" name="内容占位符 2">
            <a:extLst>
              <a:ext uri="{FF2B5EF4-FFF2-40B4-BE49-F238E27FC236}">
                <a16:creationId xmlns:a16="http://schemas.microsoft.com/office/drawing/2014/main" id="{51F2A920-2C9F-EA04-DFCD-5899B6D4670F}"/>
              </a:ext>
            </a:extLst>
          </p:cNvPr>
          <p:cNvSpPr>
            <a:spLocks noGrp="1"/>
          </p:cNvSpPr>
          <p:nvPr>
            <p:ph idx="1"/>
          </p:nvPr>
        </p:nvSpPr>
        <p:spPr>
          <a:xfrm>
            <a:off x="6164132" y="1825625"/>
            <a:ext cx="5189668" cy="4351338"/>
          </a:xfrm>
        </p:spPr>
        <p:txBody>
          <a:bodyPr/>
          <a:lstStyle/>
          <a:p>
            <a:r>
              <a:rPr lang="en-US" altLang="zh-CN" dirty="0"/>
              <a:t>LOCAL</a:t>
            </a:r>
            <a:r>
              <a:rPr lang="zh-CN" altLang="en-US" dirty="0"/>
              <a:t>声明</a:t>
            </a:r>
            <a:endParaRPr lang="en-US" altLang="zh-CN" dirty="0"/>
          </a:p>
          <a:p>
            <a:r>
              <a:rPr lang="zh-CN" altLang="en-US" dirty="0"/>
              <a:t>如果多次调用宏，会出现重复标签</a:t>
            </a:r>
            <a:endParaRPr lang="en-US" altLang="zh-CN" dirty="0"/>
          </a:p>
          <a:p>
            <a:r>
              <a:rPr lang="zh-CN" altLang="en-US" dirty="0"/>
              <a:t>因此可以用</a:t>
            </a:r>
            <a:r>
              <a:rPr lang="en-US" altLang="zh-CN" dirty="0"/>
              <a:t>LOCAL</a:t>
            </a:r>
            <a:r>
              <a:rPr lang="zh-CN" altLang="en-US" dirty="0"/>
              <a:t>伪指令解决这个问题</a:t>
            </a:r>
          </a:p>
        </p:txBody>
      </p:sp>
      <p:pic>
        <p:nvPicPr>
          <p:cNvPr id="5" name="图片 4">
            <a:extLst>
              <a:ext uri="{FF2B5EF4-FFF2-40B4-BE49-F238E27FC236}">
                <a16:creationId xmlns:a16="http://schemas.microsoft.com/office/drawing/2014/main" id="{D8F5A147-4177-89FA-6DAC-676FE16FC353}"/>
              </a:ext>
            </a:extLst>
          </p:cNvPr>
          <p:cNvPicPr>
            <a:picLocks noChangeAspect="1"/>
          </p:cNvPicPr>
          <p:nvPr/>
        </p:nvPicPr>
        <p:blipFill>
          <a:blip r:embed="rId2"/>
          <a:stretch>
            <a:fillRect/>
          </a:stretch>
        </p:blipFill>
        <p:spPr>
          <a:xfrm>
            <a:off x="838200" y="1559308"/>
            <a:ext cx="4722037" cy="4883972"/>
          </a:xfrm>
          <a:prstGeom prst="rect">
            <a:avLst/>
          </a:prstGeom>
        </p:spPr>
      </p:pic>
    </p:spTree>
    <p:extLst>
      <p:ext uri="{BB962C8B-B14F-4D97-AF65-F5344CB8AC3E}">
        <p14:creationId xmlns:p14="http://schemas.microsoft.com/office/powerpoint/2010/main" val="1563913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27B70-A5A7-874D-B0C9-B41FBC2212F4}"/>
              </a:ext>
            </a:extLst>
          </p:cNvPr>
          <p:cNvSpPr>
            <a:spLocks noGrp="1"/>
          </p:cNvSpPr>
          <p:nvPr>
            <p:ph type="title"/>
          </p:nvPr>
        </p:nvSpPr>
        <p:spPr/>
        <p:txBody>
          <a:bodyPr/>
          <a:lstStyle/>
          <a:p>
            <a:r>
              <a:rPr lang="en-US" altLang="zh-CN" dirty="0" err="1"/>
              <a:t>Paint_Proc</a:t>
            </a:r>
            <a:endParaRPr lang="zh-CN" altLang="en-US" dirty="0"/>
          </a:p>
        </p:txBody>
      </p:sp>
      <p:sp>
        <p:nvSpPr>
          <p:cNvPr id="3" name="内容占位符 2">
            <a:extLst>
              <a:ext uri="{FF2B5EF4-FFF2-40B4-BE49-F238E27FC236}">
                <a16:creationId xmlns:a16="http://schemas.microsoft.com/office/drawing/2014/main" id="{0DC34A29-3219-904E-6ECF-30F17342211A}"/>
              </a:ext>
            </a:extLst>
          </p:cNvPr>
          <p:cNvSpPr>
            <a:spLocks noGrp="1"/>
          </p:cNvSpPr>
          <p:nvPr>
            <p:ph idx="1"/>
          </p:nvPr>
        </p:nvSpPr>
        <p:spPr/>
        <p:txBody>
          <a:bodyPr/>
          <a:lstStyle/>
          <a:p>
            <a:r>
              <a:rPr lang="zh-CN" altLang="en-US" dirty="0"/>
              <a:t>画</a:t>
            </a:r>
            <a:r>
              <a:rPr lang="en-US" altLang="zh-CN" dirty="0"/>
              <a:t>button</a:t>
            </a:r>
            <a:r>
              <a:rPr lang="zh-CN" altLang="en-US" dirty="0"/>
              <a:t>和左侧的线框</a:t>
            </a:r>
          </a:p>
        </p:txBody>
      </p:sp>
      <p:pic>
        <p:nvPicPr>
          <p:cNvPr id="5" name="图片 4">
            <a:extLst>
              <a:ext uri="{FF2B5EF4-FFF2-40B4-BE49-F238E27FC236}">
                <a16:creationId xmlns:a16="http://schemas.microsoft.com/office/drawing/2014/main" id="{D0A37A67-6FE8-4BAD-FBEA-52BDE780B6C6}"/>
              </a:ext>
            </a:extLst>
          </p:cNvPr>
          <p:cNvPicPr>
            <a:picLocks noChangeAspect="1"/>
          </p:cNvPicPr>
          <p:nvPr/>
        </p:nvPicPr>
        <p:blipFill>
          <a:blip r:embed="rId2"/>
          <a:stretch>
            <a:fillRect/>
          </a:stretch>
        </p:blipFill>
        <p:spPr>
          <a:xfrm>
            <a:off x="704626" y="2490967"/>
            <a:ext cx="8520056" cy="3353706"/>
          </a:xfrm>
          <a:prstGeom prst="rect">
            <a:avLst/>
          </a:prstGeom>
        </p:spPr>
      </p:pic>
    </p:spTree>
    <p:extLst>
      <p:ext uri="{BB962C8B-B14F-4D97-AF65-F5344CB8AC3E}">
        <p14:creationId xmlns:p14="http://schemas.microsoft.com/office/powerpoint/2010/main" val="3647161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804F2-2D76-9649-AE4C-7DE90D9DB98F}"/>
              </a:ext>
            </a:extLst>
          </p:cNvPr>
          <p:cNvSpPr>
            <a:spLocks noGrp="1"/>
          </p:cNvSpPr>
          <p:nvPr>
            <p:ph type="title"/>
          </p:nvPr>
        </p:nvSpPr>
        <p:spPr/>
        <p:txBody>
          <a:bodyPr/>
          <a:lstStyle/>
          <a:p>
            <a:r>
              <a:rPr lang="en-US" altLang="zh-CN" dirty="0" err="1"/>
              <a:t>Paint_Proc</a:t>
            </a:r>
            <a:endParaRPr lang="zh-CN" altLang="en-US" dirty="0"/>
          </a:p>
        </p:txBody>
      </p:sp>
      <p:sp>
        <p:nvSpPr>
          <p:cNvPr id="3" name="内容占位符 2">
            <a:extLst>
              <a:ext uri="{FF2B5EF4-FFF2-40B4-BE49-F238E27FC236}">
                <a16:creationId xmlns:a16="http://schemas.microsoft.com/office/drawing/2014/main" id="{A314FF5A-0E3C-4A20-8237-7A2BF776CC55}"/>
              </a:ext>
            </a:extLst>
          </p:cNvPr>
          <p:cNvSpPr>
            <a:spLocks noGrp="1"/>
          </p:cNvSpPr>
          <p:nvPr>
            <p:ph idx="1"/>
          </p:nvPr>
        </p:nvSpPr>
        <p:spPr/>
        <p:txBody>
          <a:bodyPr/>
          <a:lstStyle/>
          <a:p>
            <a:r>
              <a:rPr lang="zh-CN" altLang="en-US" dirty="0"/>
              <a:t>画整个主窗口周围的线框</a:t>
            </a:r>
            <a:endParaRPr lang="en-US" altLang="zh-CN" dirty="0"/>
          </a:p>
          <a:p>
            <a:r>
              <a:rPr lang="zh-CN" altLang="en-US" dirty="0"/>
              <a:t>需要根据</a:t>
            </a:r>
            <a:r>
              <a:rPr lang="en-US" altLang="zh-CN" dirty="0" err="1"/>
              <a:t>GetClientRect</a:t>
            </a:r>
            <a:r>
              <a:rPr lang="zh-CN" altLang="en-US" dirty="0"/>
              <a:t>来计算</a:t>
            </a:r>
            <a:endParaRPr lang="en-US" altLang="zh-CN" dirty="0"/>
          </a:p>
          <a:p>
            <a:r>
              <a:rPr lang="zh-CN" altLang="en-US" dirty="0"/>
              <a:t>我们</a:t>
            </a:r>
            <a:r>
              <a:rPr lang="en-US" altLang="zh-CN" dirty="0" err="1"/>
              <a:t>masm</a:t>
            </a:r>
            <a:r>
              <a:rPr lang="zh-CN" altLang="en-US" dirty="0"/>
              <a:t>真是太厉害啦！</a:t>
            </a:r>
          </a:p>
        </p:txBody>
      </p:sp>
      <p:pic>
        <p:nvPicPr>
          <p:cNvPr id="5" name="图片 4">
            <a:extLst>
              <a:ext uri="{FF2B5EF4-FFF2-40B4-BE49-F238E27FC236}">
                <a16:creationId xmlns:a16="http://schemas.microsoft.com/office/drawing/2014/main" id="{75256031-FE55-0E65-FE10-C0C3964C8F42}"/>
              </a:ext>
            </a:extLst>
          </p:cNvPr>
          <p:cNvPicPr>
            <a:picLocks noChangeAspect="1"/>
          </p:cNvPicPr>
          <p:nvPr/>
        </p:nvPicPr>
        <p:blipFill>
          <a:blip r:embed="rId2"/>
          <a:stretch>
            <a:fillRect/>
          </a:stretch>
        </p:blipFill>
        <p:spPr>
          <a:xfrm>
            <a:off x="5821867" y="1753495"/>
            <a:ext cx="6370134" cy="4739379"/>
          </a:xfrm>
          <a:prstGeom prst="rect">
            <a:avLst/>
          </a:prstGeom>
        </p:spPr>
      </p:pic>
    </p:spTree>
    <p:extLst>
      <p:ext uri="{BB962C8B-B14F-4D97-AF65-F5344CB8AC3E}">
        <p14:creationId xmlns:p14="http://schemas.microsoft.com/office/powerpoint/2010/main" val="1556335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AD7AC-FA7A-0C29-369D-27068AAAFF98}"/>
              </a:ext>
            </a:extLst>
          </p:cNvPr>
          <p:cNvSpPr>
            <a:spLocks noGrp="1"/>
          </p:cNvSpPr>
          <p:nvPr>
            <p:ph type="title"/>
          </p:nvPr>
        </p:nvSpPr>
        <p:spPr/>
        <p:txBody>
          <a:bodyPr/>
          <a:lstStyle/>
          <a:p>
            <a:r>
              <a:rPr lang="en-US" altLang="zh-CN" dirty="0"/>
              <a:t>include</a:t>
            </a:r>
            <a:endParaRPr lang="zh-CN" altLang="en-US" dirty="0"/>
          </a:p>
        </p:txBody>
      </p:sp>
      <p:sp>
        <p:nvSpPr>
          <p:cNvPr id="3" name="内容占位符 2">
            <a:extLst>
              <a:ext uri="{FF2B5EF4-FFF2-40B4-BE49-F238E27FC236}">
                <a16:creationId xmlns:a16="http://schemas.microsoft.com/office/drawing/2014/main" id="{5383C03A-AFDD-3127-C1D0-EA3C279065B7}"/>
              </a:ext>
            </a:extLst>
          </p:cNvPr>
          <p:cNvSpPr>
            <a:spLocks noGrp="1"/>
          </p:cNvSpPr>
          <p:nvPr>
            <p:ph idx="1"/>
          </p:nvPr>
        </p:nvSpPr>
        <p:spPr/>
        <p:txBody>
          <a:bodyPr/>
          <a:lstStyle/>
          <a:p>
            <a:r>
              <a:rPr lang="zh-CN" altLang="en-US" dirty="0"/>
              <a:t>可以引入文件</a:t>
            </a:r>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520DF7AB-35E1-E363-8B06-8E94795C8FC8}"/>
              </a:ext>
            </a:extLst>
          </p:cNvPr>
          <p:cNvPicPr>
            <a:picLocks noChangeAspect="1"/>
          </p:cNvPicPr>
          <p:nvPr/>
        </p:nvPicPr>
        <p:blipFill>
          <a:blip r:embed="rId2"/>
          <a:stretch>
            <a:fillRect/>
          </a:stretch>
        </p:blipFill>
        <p:spPr>
          <a:xfrm>
            <a:off x="1642282" y="2442311"/>
            <a:ext cx="7297322" cy="585874"/>
          </a:xfrm>
          <a:prstGeom prst="rect">
            <a:avLst/>
          </a:prstGeom>
        </p:spPr>
      </p:pic>
      <p:pic>
        <p:nvPicPr>
          <p:cNvPr id="7" name="图片 6">
            <a:extLst>
              <a:ext uri="{FF2B5EF4-FFF2-40B4-BE49-F238E27FC236}">
                <a16:creationId xmlns:a16="http://schemas.microsoft.com/office/drawing/2014/main" id="{68488205-3E5E-23DA-9EF4-14BB5D99ED14}"/>
              </a:ext>
            </a:extLst>
          </p:cNvPr>
          <p:cNvPicPr>
            <a:picLocks noChangeAspect="1"/>
          </p:cNvPicPr>
          <p:nvPr/>
        </p:nvPicPr>
        <p:blipFill>
          <a:blip r:embed="rId3"/>
          <a:stretch>
            <a:fillRect/>
          </a:stretch>
        </p:blipFill>
        <p:spPr>
          <a:xfrm>
            <a:off x="1306468" y="2982557"/>
            <a:ext cx="3095204" cy="3429000"/>
          </a:xfrm>
          <a:prstGeom prst="rect">
            <a:avLst/>
          </a:prstGeom>
        </p:spPr>
      </p:pic>
      <p:pic>
        <p:nvPicPr>
          <p:cNvPr id="9" name="图片 8">
            <a:extLst>
              <a:ext uri="{FF2B5EF4-FFF2-40B4-BE49-F238E27FC236}">
                <a16:creationId xmlns:a16="http://schemas.microsoft.com/office/drawing/2014/main" id="{62ACD8FC-7AB1-4148-9548-A16F2DF7EBFC}"/>
              </a:ext>
            </a:extLst>
          </p:cNvPr>
          <p:cNvPicPr>
            <a:picLocks noChangeAspect="1"/>
          </p:cNvPicPr>
          <p:nvPr/>
        </p:nvPicPr>
        <p:blipFill>
          <a:blip r:embed="rId4"/>
          <a:stretch>
            <a:fillRect/>
          </a:stretch>
        </p:blipFill>
        <p:spPr>
          <a:xfrm>
            <a:off x="4939111" y="3221765"/>
            <a:ext cx="5219659" cy="3189792"/>
          </a:xfrm>
          <a:prstGeom prst="rect">
            <a:avLst/>
          </a:prstGeom>
        </p:spPr>
      </p:pic>
    </p:spTree>
    <p:extLst>
      <p:ext uri="{BB962C8B-B14F-4D97-AF65-F5344CB8AC3E}">
        <p14:creationId xmlns:p14="http://schemas.microsoft.com/office/powerpoint/2010/main" val="2554318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A0C44-D505-0ABD-6063-EDEFDF08A8CA}"/>
              </a:ext>
            </a:extLst>
          </p:cNvPr>
          <p:cNvSpPr>
            <a:spLocks noGrp="1"/>
          </p:cNvSpPr>
          <p:nvPr>
            <p:ph type="title"/>
          </p:nvPr>
        </p:nvSpPr>
        <p:spPr/>
        <p:txBody>
          <a:bodyPr/>
          <a:lstStyle/>
          <a:p>
            <a:r>
              <a:rPr lang="en-US" altLang="zh-CN" dirty="0"/>
              <a:t>include</a:t>
            </a:r>
            <a:endParaRPr lang="zh-CN" altLang="en-US" dirty="0"/>
          </a:p>
        </p:txBody>
      </p:sp>
      <p:sp>
        <p:nvSpPr>
          <p:cNvPr id="3" name="内容占位符 2">
            <a:extLst>
              <a:ext uri="{FF2B5EF4-FFF2-40B4-BE49-F238E27FC236}">
                <a16:creationId xmlns:a16="http://schemas.microsoft.com/office/drawing/2014/main" id="{D90C50CD-62C6-7F8E-3C61-746BBBF0134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BF2B693C-E7D2-80BD-AD65-46ADE03BC24B}"/>
              </a:ext>
            </a:extLst>
          </p:cNvPr>
          <p:cNvPicPr>
            <a:picLocks noChangeAspect="1"/>
          </p:cNvPicPr>
          <p:nvPr/>
        </p:nvPicPr>
        <p:blipFill>
          <a:blip r:embed="rId2"/>
          <a:stretch>
            <a:fillRect/>
          </a:stretch>
        </p:blipFill>
        <p:spPr>
          <a:xfrm>
            <a:off x="838200" y="1529323"/>
            <a:ext cx="4027627" cy="5167312"/>
          </a:xfrm>
          <a:prstGeom prst="rect">
            <a:avLst/>
          </a:prstGeom>
        </p:spPr>
      </p:pic>
      <p:pic>
        <p:nvPicPr>
          <p:cNvPr id="7" name="图片 6">
            <a:extLst>
              <a:ext uri="{FF2B5EF4-FFF2-40B4-BE49-F238E27FC236}">
                <a16:creationId xmlns:a16="http://schemas.microsoft.com/office/drawing/2014/main" id="{4D277620-38A4-2FB9-0ABB-A95B6DD66067}"/>
              </a:ext>
            </a:extLst>
          </p:cNvPr>
          <p:cNvPicPr>
            <a:picLocks noChangeAspect="1"/>
          </p:cNvPicPr>
          <p:nvPr/>
        </p:nvPicPr>
        <p:blipFill>
          <a:blip r:embed="rId3"/>
          <a:stretch>
            <a:fillRect/>
          </a:stretch>
        </p:blipFill>
        <p:spPr>
          <a:xfrm>
            <a:off x="4865827" y="1780390"/>
            <a:ext cx="6254350" cy="3924298"/>
          </a:xfrm>
          <a:prstGeom prst="rect">
            <a:avLst/>
          </a:prstGeom>
        </p:spPr>
      </p:pic>
    </p:spTree>
    <p:extLst>
      <p:ext uri="{BB962C8B-B14F-4D97-AF65-F5344CB8AC3E}">
        <p14:creationId xmlns:p14="http://schemas.microsoft.com/office/powerpoint/2010/main" val="2773716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564DA-70CB-2F2D-D0A2-A3ECC9A51D1A}"/>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774D7929-66D0-7C01-484A-B41999CAEEF9}"/>
              </a:ext>
            </a:extLst>
          </p:cNvPr>
          <p:cNvSpPr>
            <a:spLocks noGrp="1"/>
          </p:cNvSpPr>
          <p:nvPr>
            <p:ph idx="1"/>
          </p:nvPr>
        </p:nvSpPr>
        <p:spPr/>
        <p:txBody>
          <a:bodyPr/>
          <a:lstStyle/>
          <a:p>
            <a:r>
              <a:rPr lang="zh-CN" altLang="en-US" dirty="0"/>
              <a:t>处理菜单或子控件事件的</a:t>
            </a:r>
            <a:r>
              <a:rPr lang="en-US" altLang="zh-CN" dirty="0"/>
              <a:t>WM_COMMAND</a:t>
            </a:r>
            <a:endParaRPr lang="zh-CN" altLang="en-US" dirty="0"/>
          </a:p>
        </p:txBody>
      </p:sp>
      <p:pic>
        <p:nvPicPr>
          <p:cNvPr id="5" name="图片 4">
            <a:extLst>
              <a:ext uri="{FF2B5EF4-FFF2-40B4-BE49-F238E27FC236}">
                <a16:creationId xmlns:a16="http://schemas.microsoft.com/office/drawing/2014/main" id="{6B4A2E41-6E4F-9609-9B92-58B55E4FF97C}"/>
              </a:ext>
            </a:extLst>
          </p:cNvPr>
          <p:cNvPicPr>
            <a:picLocks noChangeAspect="1"/>
          </p:cNvPicPr>
          <p:nvPr/>
        </p:nvPicPr>
        <p:blipFill>
          <a:blip r:embed="rId2"/>
          <a:stretch>
            <a:fillRect/>
          </a:stretch>
        </p:blipFill>
        <p:spPr>
          <a:xfrm>
            <a:off x="1330414" y="2328416"/>
            <a:ext cx="4683112" cy="4073019"/>
          </a:xfrm>
          <a:prstGeom prst="rect">
            <a:avLst/>
          </a:prstGeom>
        </p:spPr>
      </p:pic>
    </p:spTree>
    <p:extLst>
      <p:ext uri="{BB962C8B-B14F-4D97-AF65-F5344CB8AC3E}">
        <p14:creationId xmlns:p14="http://schemas.microsoft.com/office/powerpoint/2010/main" val="4032768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F60CB-7F78-8D1D-F189-53E1329B2E3D}"/>
              </a:ext>
            </a:extLst>
          </p:cNvPr>
          <p:cNvSpPr>
            <a:spLocks noGrp="1"/>
          </p:cNvSpPr>
          <p:nvPr>
            <p:ph type="title"/>
          </p:nvPr>
        </p:nvSpPr>
        <p:spPr/>
        <p:txBody>
          <a:bodyPr/>
          <a:lstStyle/>
          <a:p>
            <a:r>
              <a:rPr lang="en-US" altLang="zh-CN" dirty="0" err="1"/>
              <a:t>WndProc</a:t>
            </a:r>
            <a:r>
              <a:rPr lang="en-US" altLang="zh-CN" dirty="0"/>
              <a:t>	</a:t>
            </a:r>
            <a:endParaRPr lang="zh-CN" altLang="en-US" dirty="0"/>
          </a:p>
        </p:txBody>
      </p:sp>
      <p:sp>
        <p:nvSpPr>
          <p:cNvPr id="3" name="内容占位符 2">
            <a:extLst>
              <a:ext uri="{FF2B5EF4-FFF2-40B4-BE49-F238E27FC236}">
                <a16:creationId xmlns:a16="http://schemas.microsoft.com/office/drawing/2014/main" id="{C112802C-240C-8003-8BF9-715B76B2292A}"/>
              </a:ext>
            </a:extLst>
          </p:cNvPr>
          <p:cNvSpPr>
            <a:spLocks noGrp="1"/>
          </p:cNvSpPr>
          <p:nvPr>
            <p:ph idx="1"/>
          </p:nvPr>
        </p:nvSpPr>
        <p:spPr/>
        <p:txBody>
          <a:bodyPr/>
          <a:lstStyle/>
          <a:p>
            <a:r>
              <a:rPr lang="zh-CN" altLang="en-US" dirty="0"/>
              <a:t>对应</a:t>
            </a:r>
            <a:r>
              <a:rPr lang="en-US" altLang="zh-CN" dirty="0"/>
              <a:t>Create</a:t>
            </a:r>
          </a:p>
          <a:p>
            <a:endParaRPr lang="en-US" altLang="zh-CN" dirty="0"/>
          </a:p>
          <a:p>
            <a:r>
              <a:rPr lang="en-US" altLang="zh-CN" dirty="0" err="1"/>
              <a:t>LoadIcon</a:t>
            </a:r>
            <a:r>
              <a:rPr lang="zh-CN" altLang="en-US" dirty="0"/>
              <a:t>和</a:t>
            </a:r>
            <a:r>
              <a:rPr lang="en-US" altLang="zh-CN" dirty="0" err="1"/>
              <a:t>LoadBit</a:t>
            </a:r>
            <a:endParaRPr lang="en-US" altLang="zh-CN" dirty="0"/>
          </a:p>
          <a:p>
            <a:pPr marL="0" indent="0">
              <a:buNone/>
            </a:pPr>
            <a:r>
              <a:rPr lang="en-US" altLang="zh-CN" dirty="0"/>
              <a:t>  map</a:t>
            </a:r>
            <a:r>
              <a:rPr lang="zh-CN" altLang="en-US" dirty="0"/>
              <a:t>的</a:t>
            </a:r>
            <a:r>
              <a:rPr lang="en-US" altLang="zh-CN" dirty="0"/>
              <a:t>ID</a:t>
            </a:r>
            <a:r>
              <a:rPr lang="zh-CN" altLang="en-US" dirty="0"/>
              <a:t>值由</a:t>
            </a:r>
            <a:r>
              <a:rPr lang="en-US" altLang="zh-CN" dirty="0" err="1"/>
              <a:t>rsrc.rc</a:t>
            </a:r>
            <a:endParaRPr lang="en-US" altLang="zh-CN" dirty="0"/>
          </a:p>
          <a:p>
            <a:pPr marL="0" indent="0">
              <a:buNone/>
            </a:pPr>
            <a:r>
              <a:rPr lang="zh-CN" altLang="en-US" dirty="0"/>
              <a:t>  给出</a:t>
            </a:r>
          </a:p>
        </p:txBody>
      </p:sp>
      <p:pic>
        <p:nvPicPr>
          <p:cNvPr id="7" name="图片 6">
            <a:extLst>
              <a:ext uri="{FF2B5EF4-FFF2-40B4-BE49-F238E27FC236}">
                <a16:creationId xmlns:a16="http://schemas.microsoft.com/office/drawing/2014/main" id="{64068C67-E8DD-F259-255D-3A56D4DA2024}"/>
              </a:ext>
            </a:extLst>
          </p:cNvPr>
          <p:cNvPicPr>
            <a:picLocks noChangeAspect="1"/>
          </p:cNvPicPr>
          <p:nvPr/>
        </p:nvPicPr>
        <p:blipFill>
          <a:blip r:embed="rId2"/>
          <a:stretch>
            <a:fillRect/>
          </a:stretch>
        </p:blipFill>
        <p:spPr>
          <a:xfrm>
            <a:off x="4233134" y="1890820"/>
            <a:ext cx="7162576" cy="3697777"/>
          </a:xfrm>
          <a:prstGeom prst="rect">
            <a:avLst/>
          </a:prstGeom>
        </p:spPr>
      </p:pic>
    </p:spTree>
    <p:extLst>
      <p:ext uri="{BB962C8B-B14F-4D97-AF65-F5344CB8AC3E}">
        <p14:creationId xmlns:p14="http://schemas.microsoft.com/office/powerpoint/2010/main" val="3644105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D85B6-0C87-0897-CAB4-9F94E01B4A16}"/>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33D25124-5E1D-CF7C-75DF-5C2466F7CBE6}"/>
              </a:ext>
            </a:extLst>
          </p:cNvPr>
          <p:cNvSpPr>
            <a:spLocks noGrp="1"/>
          </p:cNvSpPr>
          <p:nvPr>
            <p:ph idx="1"/>
          </p:nvPr>
        </p:nvSpPr>
        <p:spPr/>
        <p:txBody>
          <a:bodyPr/>
          <a:lstStyle/>
          <a:p>
            <a:r>
              <a:rPr lang="zh-CN" altLang="en-US" dirty="0"/>
              <a:t>资源加载？</a:t>
            </a:r>
            <a:endParaRPr lang="en-US" altLang="zh-CN" dirty="0"/>
          </a:p>
          <a:p>
            <a:r>
              <a:rPr lang="zh-CN" altLang="en-US" dirty="0"/>
              <a:t>有一个</a:t>
            </a:r>
            <a:r>
              <a:rPr lang="en-US" altLang="zh-CN" dirty="0" err="1"/>
              <a:t>rsrc.rc</a:t>
            </a:r>
            <a:endParaRPr lang="en-US" altLang="zh-CN" dirty="0"/>
          </a:p>
          <a:p>
            <a:r>
              <a:rPr lang="zh-CN" altLang="en-US" dirty="0"/>
              <a:t>里面包含了资源</a:t>
            </a:r>
            <a:r>
              <a:rPr lang="en-US" altLang="zh-CN" dirty="0"/>
              <a:t>ID</a:t>
            </a:r>
            <a:endParaRPr lang="zh-CN" altLang="en-US" dirty="0"/>
          </a:p>
        </p:txBody>
      </p:sp>
      <p:pic>
        <p:nvPicPr>
          <p:cNvPr id="5" name="图片 4">
            <a:extLst>
              <a:ext uri="{FF2B5EF4-FFF2-40B4-BE49-F238E27FC236}">
                <a16:creationId xmlns:a16="http://schemas.microsoft.com/office/drawing/2014/main" id="{4F324300-0708-A19B-7DB7-38AE854B18C0}"/>
              </a:ext>
            </a:extLst>
          </p:cNvPr>
          <p:cNvPicPr>
            <a:picLocks noChangeAspect="1"/>
          </p:cNvPicPr>
          <p:nvPr/>
        </p:nvPicPr>
        <p:blipFill>
          <a:blip r:embed="rId2"/>
          <a:stretch>
            <a:fillRect/>
          </a:stretch>
        </p:blipFill>
        <p:spPr>
          <a:xfrm>
            <a:off x="423461" y="3828939"/>
            <a:ext cx="6595904" cy="1459453"/>
          </a:xfrm>
          <a:prstGeom prst="rect">
            <a:avLst/>
          </a:prstGeom>
        </p:spPr>
      </p:pic>
      <p:pic>
        <p:nvPicPr>
          <p:cNvPr id="7" name="图片 6">
            <a:extLst>
              <a:ext uri="{FF2B5EF4-FFF2-40B4-BE49-F238E27FC236}">
                <a16:creationId xmlns:a16="http://schemas.microsoft.com/office/drawing/2014/main" id="{14221257-7E86-D096-B524-EB3B88205EE1}"/>
              </a:ext>
            </a:extLst>
          </p:cNvPr>
          <p:cNvPicPr>
            <a:picLocks noChangeAspect="1"/>
          </p:cNvPicPr>
          <p:nvPr/>
        </p:nvPicPr>
        <p:blipFill>
          <a:blip r:embed="rId3"/>
          <a:stretch>
            <a:fillRect/>
          </a:stretch>
        </p:blipFill>
        <p:spPr>
          <a:xfrm>
            <a:off x="7198630" y="2404752"/>
            <a:ext cx="2829320" cy="2848373"/>
          </a:xfrm>
          <a:prstGeom prst="rect">
            <a:avLst/>
          </a:prstGeom>
        </p:spPr>
      </p:pic>
    </p:spTree>
    <p:extLst>
      <p:ext uri="{BB962C8B-B14F-4D97-AF65-F5344CB8AC3E}">
        <p14:creationId xmlns:p14="http://schemas.microsoft.com/office/powerpoint/2010/main" val="2892414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A352E-961A-E77A-FF2C-C01024C88C46}"/>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94CEDFE6-FD0D-778C-289B-AC1CD55C7AD5}"/>
              </a:ext>
            </a:extLst>
          </p:cNvPr>
          <p:cNvSpPr>
            <a:spLocks noGrp="1"/>
          </p:cNvSpPr>
          <p:nvPr>
            <p:ph idx="1"/>
          </p:nvPr>
        </p:nvSpPr>
        <p:spPr/>
        <p:txBody>
          <a:bodyPr/>
          <a:lstStyle/>
          <a:p>
            <a:r>
              <a:rPr lang="en-US" altLang="zh-CN" dirty="0"/>
              <a:t>rsrc.RES</a:t>
            </a:r>
          </a:p>
          <a:p>
            <a:r>
              <a:rPr lang="zh-CN" altLang="en-US" dirty="0"/>
              <a:t>用命令 </a:t>
            </a:r>
            <a:r>
              <a:rPr lang="en-US" altLang="zh-CN" dirty="0"/>
              <a:t>rc.exe </a:t>
            </a:r>
            <a:r>
              <a:rPr lang="en-US" altLang="zh-CN" dirty="0" err="1"/>
              <a:t>rsrs.rc</a:t>
            </a:r>
            <a:r>
              <a:rPr lang="en-US" altLang="zh-CN" dirty="0"/>
              <a:t> </a:t>
            </a:r>
            <a:r>
              <a:rPr lang="zh-CN" altLang="en-US" dirty="0"/>
              <a:t>生成</a:t>
            </a:r>
          </a:p>
        </p:txBody>
      </p:sp>
      <p:pic>
        <p:nvPicPr>
          <p:cNvPr id="5" name="图片 4">
            <a:extLst>
              <a:ext uri="{FF2B5EF4-FFF2-40B4-BE49-F238E27FC236}">
                <a16:creationId xmlns:a16="http://schemas.microsoft.com/office/drawing/2014/main" id="{03888FD9-10B1-348C-CBCF-A60A1C467228}"/>
              </a:ext>
            </a:extLst>
          </p:cNvPr>
          <p:cNvPicPr>
            <a:picLocks noChangeAspect="1"/>
          </p:cNvPicPr>
          <p:nvPr/>
        </p:nvPicPr>
        <p:blipFill>
          <a:blip r:embed="rId2"/>
          <a:stretch>
            <a:fillRect/>
          </a:stretch>
        </p:blipFill>
        <p:spPr>
          <a:xfrm>
            <a:off x="1673386" y="2987455"/>
            <a:ext cx="7917057" cy="2429278"/>
          </a:xfrm>
          <a:prstGeom prst="rect">
            <a:avLst/>
          </a:prstGeom>
        </p:spPr>
      </p:pic>
    </p:spTree>
    <p:extLst>
      <p:ext uri="{BB962C8B-B14F-4D97-AF65-F5344CB8AC3E}">
        <p14:creationId xmlns:p14="http://schemas.microsoft.com/office/powerpoint/2010/main" val="659852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35EC82-E8A9-C0E4-F9A9-1A10A6A6D4C7}"/>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99149CE0-4B12-62FD-9A3F-F69F51ABD733}"/>
              </a:ext>
            </a:extLst>
          </p:cNvPr>
          <p:cNvSpPr>
            <a:spLocks noGrp="1"/>
          </p:cNvSpPr>
          <p:nvPr>
            <p:ph idx="1"/>
          </p:nvPr>
        </p:nvSpPr>
        <p:spPr/>
        <p:txBody>
          <a:bodyPr/>
          <a:lstStyle/>
          <a:p>
            <a:r>
              <a:rPr lang="en-US" altLang="zh-CN" dirty="0"/>
              <a:t>rsrc.obj</a:t>
            </a:r>
          </a:p>
          <a:p>
            <a:r>
              <a:rPr lang="zh-CN" altLang="en-US" dirty="0"/>
              <a:t>用命令</a:t>
            </a:r>
            <a:r>
              <a:rPr lang="en-US" altLang="zh-CN" dirty="0"/>
              <a:t>cvtres.exe /machine:ix86 rsrc.RES</a:t>
            </a:r>
            <a:r>
              <a:rPr lang="zh-CN" altLang="en-US" dirty="0"/>
              <a:t>生成</a:t>
            </a:r>
            <a:endParaRPr lang="en-US" altLang="zh-CN" dirty="0"/>
          </a:p>
          <a:p>
            <a:r>
              <a:rPr lang="zh-CN" altLang="en-US" dirty="0"/>
              <a:t>得到的实际上是二进制文件</a:t>
            </a:r>
            <a:endParaRPr lang="en-US" altLang="zh-CN" dirty="0"/>
          </a:p>
          <a:p>
            <a:endParaRPr lang="en-US" altLang="zh-CN" dirty="0"/>
          </a:p>
          <a:p>
            <a:endParaRPr lang="en-US" altLang="zh-CN" dirty="0"/>
          </a:p>
          <a:p>
            <a:endParaRPr lang="en-US" altLang="zh-CN" dirty="0"/>
          </a:p>
          <a:p>
            <a:r>
              <a:rPr lang="zh-CN" altLang="en-US" dirty="0"/>
              <a:t>接下来和得到的</a:t>
            </a:r>
            <a:r>
              <a:rPr lang="en-US" altLang="zh-CN" dirty="0"/>
              <a:t>obj</a:t>
            </a:r>
            <a:r>
              <a:rPr lang="zh-CN" altLang="en-US" dirty="0"/>
              <a:t>文件一起执行</a:t>
            </a:r>
            <a:r>
              <a:rPr lang="en-US" altLang="zh-CN" dirty="0"/>
              <a:t>link</a:t>
            </a:r>
            <a:endParaRPr lang="zh-CN" altLang="en-US" dirty="0"/>
          </a:p>
        </p:txBody>
      </p:sp>
      <p:pic>
        <p:nvPicPr>
          <p:cNvPr id="5" name="图片 4">
            <a:extLst>
              <a:ext uri="{FF2B5EF4-FFF2-40B4-BE49-F238E27FC236}">
                <a16:creationId xmlns:a16="http://schemas.microsoft.com/office/drawing/2014/main" id="{DAA255CB-3542-E98C-B8EB-1C3642FF6BEC}"/>
              </a:ext>
            </a:extLst>
          </p:cNvPr>
          <p:cNvPicPr>
            <a:picLocks noChangeAspect="1"/>
          </p:cNvPicPr>
          <p:nvPr/>
        </p:nvPicPr>
        <p:blipFill>
          <a:blip r:embed="rId2"/>
          <a:stretch>
            <a:fillRect/>
          </a:stretch>
        </p:blipFill>
        <p:spPr>
          <a:xfrm>
            <a:off x="1206649" y="3622638"/>
            <a:ext cx="9778701" cy="898396"/>
          </a:xfrm>
          <a:prstGeom prst="rect">
            <a:avLst/>
          </a:prstGeom>
        </p:spPr>
      </p:pic>
    </p:spTree>
    <p:extLst>
      <p:ext uri="{BB962C8B-B14F-4D97-AF65-F5344CB8AC3E}">
        <p14:creationId xmlns:p14="http://schemas.microsoft.com/office/powerpoint/2010/main" val="268259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DE05B-351A-E275-A384-A3DD471BF534}"/>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52FBCAD6-A6BA-31F9-9D98-CF964B96D8CA}"/>
              </a:ext>
            </a:extLst>
          </p:cNvPr>
          <p:cNvSpPr>
            <a:spLocks noGrp="1"/>
          </p:cNvSpPr>
          <p:nvPr>
            <p:ph idx="1"/>
          </p:nvPr>
        </p:nvSpPr>
        <p:spPr/>
        <p:txBody>
          <a:bodyPr/>
          <a:lstStyle/>
          <a:p>
            <a:r>
              <a:rPr lang="zh-CN" altLang="en-US" dirty="0"/>
              <a:t>完整的</a:t>
            </a:r>
            <a:r>
              <a:rPr lang="en-US" altLang="zh-CN" dirty="0"/>
              <a:t>make.bat</a:t>
            </a:r>
            <a:endParaRPr lang="zh-CN" altLang="en-US" dirty="0"/>
          </a:p>
        </p:txBody>
      </p:sp>
      <p:pic>
        <p:nvPicPr>
          <p:cNvPr id="5" name="图片 4">
            <a:extLst>
              <a:ext uri="{FF2B5EF4-FFF2-40B4-BE49-F238E27FC236}">
                <a16:creationId xmlns:a16="http://schemas.microsoft.com/office/drawing/2014/main" id="{101E668F-5FA7-19DB-EAD1-6E0380C735A8}"/>
              </a:ext>
            </a:extLst>
          </p:cNvPr>
          <p:cNvPicPr>
            <a:picLocks noChangeAspect="1"/>
          </p:cNvPicPr>
          <p:nvPr/>
        </p:nvPicPr>
        <p:blipFill>
          <a:blip r:embed="rId2"/>
          <a:stretch>
            <a:fillRect/>
          </a:stretch>
        </p:blipFill>
        <p:spPr>
          <a:xfrm>
            <a:off x="175495" y="2435906"/>
            <a:ext cx="6370532" cy="3970274"/>
          </a:xfrm>
          <a:prstGeom prst="rect">
            <a:avLst/>
          </a:prstGeom>
        </p:spPr>
      </p:pic>
      <p:pic>
        <p:nvPicPr>
          <p:cNvPr id="7" name="图片 6">
            <a:extLst>
              <a:ext uri="{FF2B5EF4-FFF2-40B4-BE49-F238E27FC236}">
                <a16:creationId xmlns:a16="http://schemas.microsoft.com/office/drawing/2014/main" id="{B8F7BD76-9EBF-E6C6-DDA3-D90D42FD413D}"/>
              </a:ext>
            </a:extLst>
          </p:cNvPr>
          <p:cNvPicPr>
            <a:picLocks noChangeAspect="1"/>
          </p:cNvPicPr>
          <p:nvPr/>
        </p:nvPicPr>
        <p:blipFill>
          <a:blip r:embed="rId3"/>
          <a:stretch>
            <a:fillRect/>
          </a:stretch>
        </p:blipFill>
        <p:spPr>
          <a:xfrm>
            <a:off x="6546027" y="2435905"/>
            <a:ext cx="5457803" cy="3970274"/>
          </a:xfrm>
          <a:prstGeom prst="rect">
            <a:avLst/>
          </a:prstGeom>
        </p:spPr>
      </p:pic>
    </p:spTree>
    <p:extLst>
      <p:ext uri="{BB962C8B-B14F-4D97-AF65-F5344CB8AC3E}">
        <p14:creationId xmlns:p14="http://schemas.microsoft.com/office/powerpoint/2010/main" val="1678812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96530-AFBE-4F5A-B4E8-D677C30B2548}"/>
              </a:ext>
            </a:extLst>
          </p:cNvPr>
          <p:cNvSpPr>
            <a:spLocks noGrp="1"/>
          </p:cNvSpPr>
          <p:nvPr>
            <p:ph type="title"/>
          </p:nvPr>
        </p:nvSpPr>
        <p:spPr/>
        <p:txBody>
          <a:bodyPr/>
          <a:lstStyle/>
          <a:p>
            <a:r>
              <a:rPr lang="zh-CN" altLang="en-US" dirty="0"/>
              <a:t>使用例</a:t>
            </a:r>
          </a:p>
        </p:txBody>
      </p:sp>
      <p:sp>
        <p:nvSpPr>
          <p:cNvPr id="3" name="内容占位符 2">
            <a:extLst>
              <a:ext uri="{FF2B5EF4-FFF2-40B4-BE49-F238E27FC236}">
                <a16:creationId xmlns:a16="http://schemas.microsoft.com/office/drawing/2014/main" id="{09E62FF9-DEBE-4D5B-DA65-95C6149B11E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0C197A6-3D3A-9991-02E3-263C7F19FF8B}"/>
              </a:ext>
            </a:extLst>
          </p:cNvPr>
          <p:cNvPicPr>
            <a:picLocks noChangeAspect="1"/>
          </p:cNvPicPr>
          <p:nvPr/>
        </p:nvPicPr>
        <p:blipFill>
          <a:blip r:embed="rId2"/>
          <a:stretch>
            <a:fillRect/>
          </a:stretch>
        </p:blipFill>
        <p:spPr>
          <a:xfrm>
            <a:off x="838200" y="1825625"/>
            <a:ext cx="4706470" cy="2343430"/>
          </a:xfrm>
          <a:prstGeom prst="rect">
            <a:avLst/>
          </a:prstGeom>
        </p:spPr>
      </p:pic>
      <p:pic>
        <p:nvPicPr>
          <p:cNvPr id="7" name="图片 6">
            <a:extLst>
              <a:ext uri="{FF2B5EF4-FFF2-40B4-BE49-F238E27FC236}">
                <a16:creationId xmlns:a16="http://schemas.microsoft.com/office/drawing/2014/main" id="{30CD0882-B50F-3FF3-6DE2-FA847E0445B2}"/>
              </a:ext>
            </a:extLst>
          </p:cNvPr>
          <p:cNvPicPr>
            <a:picLocks noChangeAspect="1"/>
          </p:cNvPicPr>
          <p:nvPr/>
        </p:nvPicPr>
        <p:blipFill>
          <a:blip r:embed="rId3"/>
          <a:stretch>
            <a:fillRect/>
          </a:stretch>
        </p:blipFill>
        <p:spPr>
          <a:xfrm>
            <a:off x="774550" y="4448175"/>
            <a:ext cx="6562165" cy="724834"/>
          </a:xfrm>
          <a:prstGeom prst="rect">
            <a:avLst/>
          </a:prstGeom>
        </p:spPr>
      </p:pic>
      <p:pic>
        <p:nvPicPr>
          <p:cNvPr id="9" name="图片 8">
            <a:extLst>
              <a:ext uri="{FF2B5EF4-FFF2-40B4-BE49-F238E27FC236}">
                <a16:creationId xmlns:a16="http://schemas.microsoft.com/office/drawing/2014/main" id="{2AB34DF0-01A1-3E8D-B006-90A097E0FBDC}"/>
              </a:ext>
            </a:extLst>
          </p:cNvPr>
          <p:cNvPicPr>
            <a:picLocks noChangeAspect="1"/>
          </p:cNvPicPr>
          <p:nvPr/>
        </p:nvPicPr>
        <p:blipFill>
          <a:blip r:embed="rId4"/>
          <a:stretch>
            <a:fillRect/>
          </a:stretch>
        </p:blipFill>
        <p:spPr>
          <a:xfrm>
            <a:off x="6647332" y="2285225"/>
            <a:ext cx="3369264" cy="851675"/>
          </a:xfrm>
          <a:prstGeom prst="rect">
            <a:avLst/>
          </a:prstGeom>
        </p:spPr>
      </p:pic>
    </p:spTree>
    <p:extLst>
      <p:ext uri="{BB962C8B-B14F-4D97-AF65-F5344CB8AC3E}">
        <p14:creationId xmlns:p14="http://schemas.microsoft.com/office/powerpoint/2010/main" val="2963140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DBF30-29DD-39A6-ABE6-4704BB825147}"/>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40F26119-BF70-3258-AEEC-5C9910E049F5}"/>
              </a:ext>
            </a:extLst>
          </p:cNvPr>
          <p:cNvSpPr>
            <a:spLocks noGrp="1"/>
          </p:cNvSpPr>
          <p:nvPr>
            <p:ph idx="1"/>
          </p:nvPr>
        </p:nvSpPr>
        <p:spPr>
          <a:xfrm>
            <a:off x="838200" y="1825624"/>
            <a:ext cx="10515600" cy="4731161"/>
          </a:xfrm>
        </p:spPr>
        <p:txBody>
          <a:bodyPr/>
          <a:lstStyle/>
          <a:p>
            <a:r>
              <a:rPr lang="en-US" altLang="zh-CN" dirty="0" err="1"/>
              <a:t>SendMessage</a:t>
            </a:r>
            <a:r>
              <a:rPr lang="en-US" altLang="zh-CN" dirty="0"/>
              <a:t>(DWORD </a:t>
            </a:r>
            <a:r>
              <a:rPr lang="en-US" altLang="zh-CN" dirty="0" err="1"/>
              <a:t>hWnd</a:t>
            </a:r>
            <a:r>
              <a:rPr lang="en-US" altLang="zh-CN" dirty="0"/>
              <a:t>, DWORD msg, DWORD </a:t>
            </a:r>
            <a:r>
              <a:rPr lang="en-US" altLang="zh-CN" dirty="0" err="1"/>
              <a:t>wparam</a:t>
            </a:r>
            <a:r>
              <a:rPr lang="en-US" altLang="zh-CN" dirty="0"/>
              <a:t>, DWORD </a:t>
            </a:r>
            <a:r>
              <a:rPr lang="en-US" altLang="zh-CN" dirty="0" err="1"/>
              <a:t>lparam</a:t>
            </a:r>
            <a:r>
              <a:rPr lang="en-US" altLang="zh-CN" dirty="0"/>
              <a:t>)</a:t>
            </a:r>
          </a:p>
          <a:p>
            <a:r>
              <a:rPr lang="en-US" altLang="zh-CN" b="0" i="0" dirty="0" err="1">
                <a:solidFill>
                  <a:srgbClr val="4D4D4D"/>
                </a:solidFill>
                <a:effectLst/>
                <a:latin typeface="-apple-system"/>
              </a:rPr>
              <a:t>hWnd</a:t>
            </a:r>
            <a:r>
              <a:rPr lang="zh-CN" altLang="en-US" b="0" i="0" dirty="0">
                <a:solidFill>
                  <a:srgbClr val="4D4D4D"/>
                </a:solidFill>
                <a:effectLst/>
                <a:latin typeface="-apple-system"/>
              </a:rPr>
              <a:t>：其窗口程序将接收消息的窗口的句柄。如果此参数为</a:t>
            </a:r>
            <a:r>
              <a:rPr lang="en-US" altLang="zh-CN" b="0" i="0" dirty="0">
                <a:solidFill>
                  <a:srgbClr val="4D4D4D"/>
                </a:solidFill>
                <a:effectLst/>
                <a:latin typeface="-apple-system"/>
              </a:rPr>
              <a:t>HWND_BROADCAST</a:t>
            </a:r>
            <a:r>
              <a:rPr lang="zh-CN" altLang="en-US" b="0" i="0" dirty="0">
                <a:solidFill>
                  <a:srgbClr val="4D4D4D"/>
                </a:solidFill>
                <a:effectLst/>
                <a:latin typeface="-apple-system"/>
              </a:rPr>
              <a:t>，则消息将被发送到系统中所有顶层窗口</a:t>
            </a:r>
            <a:r>
              <a:rPr lang="zh-CN" altLang="en-US" dirty="0">
                <a:solidFill>
                  <a:srgbClr val="4D4D4D"/>
                </a:solidFill>
                <a:latin typeface="-apple-system"/>
              </a:rPr>
              <a:t>。</a:t>
            </a:r>
            <a:endParaRPr lang="en-US" altLang="zh-CN" dirty="0">
              <a:solidFill>
                <a:srgbClr val="4D4D4D"/>
              </a:solidFill>
              <a:latin typeface="-apple-system"/>
            </a:endParaRPr>
          </a:p>
          <a:p>
            <a:pPr algn="l"/>
            <a:r>
              <a:rPr lang="en-US" altLang="zh-CN" b="0" i="0" dirty="0">
                <a:solidFill>
                  <a:srgbClr val="4D4D4D"/>
                </a:solidFill>
                <a:effectLst/>
                <a:latin typeface="-apple-system"/>
              </a:rPr>
              <a:t>Msg</a:t>
            </a:r>
            <a:r>
              <a:rPr lang="zh-CN" altLang="en-US" b="0" i="0" dirty="0">
                <a:solidFill>
                  <a:srgbClr val="4D4D4D"/>
                </a:solidFill>
                <a:effectLst/>
                <a:latin typeface="-apple-system"/>
              </a:rPr>
              <a:t>：指定被发送的消息。</a:t>
            </a:r>
          </a:p>
          <a:p>
            <a:pPr algn="l"/>
            <a:r>
              <a:rPr lang="en-US" altLang="zh-CN" b="0" i="0" dirty="0" err="1">
                <a:solidFill>
                  <a:srgbClr val="4D4D4D"/>
                </a:solidFill>
                <a:effectLst/>
                <a:latin typeface="-apple-system"/>
              </a:rPr>
              <a:t>wParam</a:t>
            </a:r>
            <a:r>
              <a:rPr lang="zh-CN" altLang="en-US" b="0" i="0" dirty="0">
                <a:solidFill>
                  <a:srgbClr val="4D4D4D"/>
                </a:solidFill>
                <a:effectLst/>
                <a:latin typeface="-apple-system"/>
              </a:rPr>
              <a:t>：指定附加的消息指定信息。</a:t>
            </a:r>
          </a:p>
          <a:p>
            <a:pPr algn="l"/>
            <a:r>
              <a:rPr lang="en-US" altLang="zh-CN" b="0" i="0" dirty="0" err="1">
                <a:solidFill>
                  <a:srgbClr val="4D4D4D"/>
                </a:solidFill>
                <a:effectLst/>
                <a:latin typeface="-apple-system"/>
              </a:rPr>
              <a:t>IParam</a:t>
            </a:r>
            <a:r>
              <a:rPr lang="zh-CN" altLang="en-US" b="0" i="0" dirty="0">
                <a:solidFill>
                  <a:srgbClr val="4D4D4D"/>
                </a:solidFill>
                <a:effectLst/>
                <a:latin typeface="-apple-system"/>
              </a:rPr>
              <a:t>：指定附加的消息指定信息。</a:t>
            </a:r>
          </a:p>
          <a:p>
            <a:r>
              <a:rPr lang="zh-CN" altLang="en-US" b="0" i="0" dirty="0">
                <a:solidFill>
                  <a:srgbClr val="4D4D4D"/>
                </a:solidFill>
                <a:effectLst/>
                <a:latin typeface="-apple-system"/>
              </a:rPr>
              <a:t>返回值：返回值指定消息处理的结果，依赖于所发送的消息。</a:t>
            </a:r>
            <a:endParaRPr lang="en-US" altLang="zh-CN" b="0" i="0" dirty="0">
              <a:solidFill>
                <a:srgbClr val="4D4D4D"/>
              </a:solidFill>
              <a:effectLst/>
              <a:latin typeface="-apple-system"/>
            </a:endParaRPr>
          </a:p>
          <a:p>
            <a:r>
              <a:rPr lang="zh-CN" altLang="en-US" dirty="0">
                <a:solidFill>
                  <a:srgbClr val="4D4D4D"/>
                </a:solidFill>
                <a:latin typeface="-apple-system"/>
              </a:rPr>
              <a:t>消息除去之前展示过的</a:t>
            </a:r>
            <a:r>
              <a:rPr lang="en-US" altLang="zh-CN" dirty="0">
                <a:solidFill>
                  <a:srgbClr val="4D4D4D"/>
                </a:solidFill>
                <a:latin typeface="-apple-system"/>
              </a:rPr>
              <a:t>Window</a:t>
            </a:r>
            <a:r>
              <a:rPr lang="zh-CN" altLang="en-US" dirty="0">
                <a:solidFill>
                  <a:srgbClr val="4D4D4D"/>
                </a:solidFill>
                <a:latin typeface="-apple-system"/>
              </a:rPr>
              <a:t>之外，也支持各种控件自己的</a:t>
            </a:r>
            <a:endParaRPr lang="zh-CN" altLang="en-US" dirty="0"/>
          </a:p>
        </p:txBody>
      </p:sp>
    </p:spTree>
    <p:extLst>
      <p:ext uri="{BB962C8B-B14F-4D97-AF65-F5344CB8AC3E}">
        <p14:creationId xmlns:p14="http://schemas.microsoft.com/office/powerpoint/2010/main" val="2151307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5601F-2B8C-9DBA-B7B7-FF3145E746AC}"/>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2DE1E7AC-5CB8-F0F7-47C3-5B3130F9E91C}"/>
              </a:ext>
            </a:extLst>
          </p:cNvPr>
          <p:cNvSpPr>
            <a:spLocks noGrp="1"/>
          </p:cNvSpPr>
          <p:nvPr>
            <p:ph idx="1"/>
          </p:nvPr>
        </p:nvSpPr>
        <p:spPr/>
        <p:txBody>
          <a:bodyPr>
            <a:normAutofit/>
          </a:bodyPr>
          <a:lstStyle/>
          <a:p>
            <a:r>
              <a:rPr lang="zh-CN" altLang="en-US" dirty="0"/>
              <a:t>以</a:t>
            </a:r>
            <a:r>
              <a:rPr lang="en-US" altLang="zh-CN" dirty="0"/>
              <a:t>Button</a:t>
            </a:r>
            <a:r>
              <a:rPr lang="zh-CN" altLang="en-US" dirty="0"/>
              <a:t>为例</a:t>
            </a:r>
            <a:endParaRPr lang="en-US" altLang="zh-CN" dirty="0"/>
          </a:p>
          <a:p>
            <a:r>
              <a:rPr lang="en-US" altLang="zh-CN" b="0" i="0" dirty="0">
                <a:solidFill>
                  <a:srgbClr val="4D4D4D"/>
                </a:solidFill>
                <a:effectLst/>
                <a:latin typeface="-apple-system"/>
              </a:rPr>
              <a:t>BM_CLICK button</a:t>
            </a:r>
            <a:r>
              <a:rPr lang="zh-CN" altLang="en-US" b="0" i="0" dirty="0">
                <a:solidFill>
                  <a:srgbClr val="4D4D4D"/>
                </a:solidFill>
                <a:effectLst/>
                <a:latin typeface="-apple-system"/>
              </a:rPr>
              <a:t>被点击 消息</a:t>
            </a:r>
            <a:endParaRPr lang="en-US" altLang="zh-CN" b="0" i="0" dirty="0">
              <a:solidFill>
                <a:srgbClr val="4D4D4D"/>
              </a:solidFill>
              <a:effectLst/>
              <a:latin typeface="-apple-system"/>
            </a:endParaRPr>
          </a:p>
          <a:p>
            <a:r>
              <a:rPr lang="en-US" altLang="zh-CN" b="0" i="0" dirty="0">
                <a:solidFill>
                  <a:srgbClr val="4D4D4D"/>
                </a:solidFill>
                <a:effectLst/>
                <a:latin typeface="-apple-system"/>
              </a:rPr>
              <a:t>BM_GETCHECK </a:t>
            </a:r>
            <a:r>
              <a:rPr lang="zh-CN" altLang="en-US" b="0" i="0" dirty="0">
                <a:solidFill>
                  <a:srgbClr val="4D4D4D"/>
                </a:solidFill>
                <a:effectLst/>
                <a:latin typeface="-apple-system"/>
              </a:rPr>
              <a:t>用于</a:t>
            </a:r>
            <a:r>
              <a:rPr lang="en-US" altLang="zh-CN" b="0" i="0" dirty="0">
                <a:solidFill>
                  <a:srgbClr val="4D4D4D"/>
                </a:solidFill>
                <a:effectLst/>
                <a:latin typeface="-apple-system"/>
              </a:rPr>
              <a:t>check boxes </a:t>
            </a:r>
            <a:r>
              <a:rPr lang="zh-CN" altLang="en-US" b="0" i="0" dirty="0">
                <a:solidFill>
                  <a:srgbClr val="4D4D4D"/>
                </a:solidFill>
                <a:effectLst/>
                <a:latin typeface="-apple-system"/>
              </a:rPr>
              <a:t>或</a:t>
            </a:r>
            <a:r>
              <a:rPr lang="en-US" altLang="zh-CN" b="0" i="0" dirty="0">
                <a:solidFill>
                  <a:srgbClr val="4D4D4D"/>
                </a:solidFill>
                <a:effectLst/>
                <a:latin typeface="-apple-system"/>
              </a:rPr>
              <a:t>radio boxes </a:t>
            </a:r>
            <a:r>
              <a:rPr lang="zh-CN" altLang="en-US" b="0" i="0" dirty="0">
                <a:solidFill>
                  <a:srgbClr val="4D4D4D"/>
                </a:solidFill>
                <a:effectLst/>
                <a:latin typeface="-apple-system"/>
              </a:rPr>
              <a:t>。查看 是否 </a:t>
            </a:r>
            <a:r>
              <a:rPr lang="en-US" altLang="zh-CN" b="0" i="0" dirty="0">
                <a:solidFill>
                  <a:srgbClr val="4D4D4D"/>
                </a:solidFill>
                <a:effectLst/>
                <a:latin typeface="-apple-system"/>
              </a:rPr>
              <a:t>checked </a:t>
            </a:r>
            <a:r>
              <a:rPr lang="zh-CN" altLang="en-US" b="0" i="0" dirty="0">
                <a:solidFill>
                  <a:srgbClr val="4D4D4D"/>
                </a:solidFill>
                <a:effectLst/>
                <a:latin typeface="-apple-system"/>
              </a:rPr>
              <a:t>了。</a:t>
            </a:r>
            <a:endParaRPr lang="en-US" altLang="zh-CN" b="0" i="0" dirty="0">
              <a:solidFill>
                <a:srgbClr val="4D4D4D"/>
              </a:solidFill>
              <a:effectLst/>
              <a:latin typeface="-apple-system"/>
            </a:endParaRPr>
          </a:p>
          <a:p>
            <a:r>
              <a:rPr lang="en-US" altLang="zh-CN" b="0" i="0" dirty="0">
                <a:solidFill>
                  <a:srgbClr val="4D4D4D"/>
                </a:solidFill>
                <a:effectLst/>
                <a:latin typeface="-apple-system"/>
              </a:rPr>
              <a:t>BM_GETSTATE </a:t>
            </a:r>
            <a:r>
              <a:rPr lang="zh-CN" altLang="en-US" b="0" i="0" dirty="0">
                <a:solidFill>
                  <a:srgbClr val="4D4D4D"/>
                </a:solidFill>
                <a:effectLst/>
                <a:latin typeface="-apple-system"/>
              </a:rPr>
              <a:t>发送此消息，可返回 </a:t>
            </a:r>
            <a:r>
              <a:rPr lang="en-US" altLang="zh-CN" b="0" i="0" dirty="0">
                <a:solidFill>
                  <a:srgbClr val="4D4D4D"/>
                </a:solidFill>
                <a:effectLst/>
                <a:latin typeface="-apple-system"/>
              </a:rPr>
              <a:t>button </a:t>
            </a:r>
            <a:r>
              <a:rPr lang="zh-CN" altLang="en-US" b="0" i="0" dirty="0">
                <a:solidFill>
                  <a:srgbClr val="4D4D4D"/>
                </a:solidFill>
                <a:effectLst/>
                <a:latin typeface="-apple-system"/>
              </a:rPr>
              <a:t>的状态，如 是否被 </a:t>
            </a:r>
            <a:r>
              <a:rPr lang="en-US" altLang="zh-CN" b="0" i="0" dirty="0">
                <a:solidFill>
                  <a:srgbClr val="4D4D4D"/>
                </a:solidFill>
                <a:effectLst/>
                <a:latin typeface="-apple-system"/>
              </a:rPr>
              <a:t>checked</a:t>
            </a:r>
            <a:r>
              <a:rPr lang="zh-CN" altLang="en-US" b="0" i="0" dirty="0">
                <a:solidFill>
                  <a:srgbClr val="4D4D4D"/>
                </a:solidFill>
                <a:effectLst/>
                <a:latin typeface="-apple-system"/>
              </a:rPr>
              <a:t>；是否 可用（不可用就 变灰了）</a:t>
            </a:r>
            <a:endParaRPr lang="en-US" altLang="zh-CN" b="0" i="0" dirty="0">
              <a:solidFill>
                <a:srgbClr val="4D4D4D"/>
              </a:solidFill>
              <a:effectLst/>
              <a:latin typeface="-apple-system"/>
            </a:endParaRPr>
          </a:p>
          <a:p>
            <a:r>
              <a:rPr lang="en-US" altLang="zh-CN" b="0" i="0" dirty="0">
                <a:solidFill>
                  <a:srgbClr val="4D4D4D"/>
                </a:solidFill>
                <a:effectLst/>
                <a:latin typeface="-apple-system"/>
              </a:rPr>
              <a:t>BM_SETCHECK </a:t>
            </a:r>
            <a:r>
              <a:rPr lang="zh-CN" altLang="en-US" b="0" i="0" dirty="0">
                <a:solidFill>
                  <a:srgbClr val="4D4D4D"/>
                </a:solidFill>
                <a:effectLst/>
                <a:latin typeface="-apple-system"/>
              </a:rPr>
              <a:t>如果 已经 </a:t>
            </a:r>
            <a:r>
              <a:rPr lang="en-US" altLang="zh-CN" b="0" i="0" dirty="0">
                <a:solidFill>
                  <a:srgbClr val="4D4D4D"/>
                </a:solidFill>
                <a:effectLst/>
                <a:latin typeface="-apple-system"/>
              </a:rPr>
              <a:t>checked </a:t>
            </a:r>
            <a:r>
              <a:rPr lang="zh-CN" altLang="en-US" b="0" i="0" dirty="0">
                <a:solidFill>
                  <a:srgbClr val="4D4D4D"/>
                </a:solidFill>
                <a:effectLst/>
                <a:latin typeface="-apple-system"/>
              </a:rPr>
              <a:t>了，发送此消息后，变为 </a:t>
            </a:r>
            <a:r>
              <a:rPr lang="en-US" altLang="zh-CN" b="0" i="0" dirty="0">
                <a:solidFill>
                  <a:srgbClr val="4D4D4D"/>
                </a:solidFill>
                <a:effectLst/>
                <a:latin typeface="-apple-system"/>
              </a:rPr>
              <a:t>unchecked</a:t>
            </a:r>
            <a:r>
              <a:rPr lang="zh-CN" altLang="en-US" b="0" i="0" dirty="0">
                <a:solidFill>
                  <a:srgbClr val="4D4D4D"/>
                </a:solidFill>
                <a:effectLst/>
                <a:latin typeface="-apple-system"/>
              </a:rPr>
              <a:t>，就是 那个钩钩 没被 选上。</a:t>
            </a:r>
            <a:r>
              <a:rPr lang="en-US" altLang="zh-CN" b="0" i="0" dirty="0">
                <a:solidFill>
                  <a:srgbClr val="4D4D4D"/>
                </a:solidFill>
                <a:effectLst/>
                <a:latin typeface="-apple-system"/>
              </a:rPr>
              <a:t>ok</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r>
              <a:rPr lang="en-US" altLang="zh-CN" b="0" i="0" dirty="0">
                <a:solidFill>
                  <a:srgbClr val="4D4D4D"/>
                </a:solidFill>
                <a:effectLst/>
                <a:latin typeface="-apple-system"/>
              </a:rPr>
              <a:t>BM_SETSTATE </a:t>
            </a:r>
            <a:r>
              <a:rPr lang="zh-CN" altLang="en-US" b="0" i="0" dirty="0">
                <a:solidFill>
                  <a:srgbClr val="4D4D4D"/>
                </a:solidFill>
                <a:effectLst/>
                <a:latin typeface="-apple-system"/>
              </a:rPr>
              <a:t>设置 </a:t>
            </a:r>
            <a:r>
              <a:rPr lang="en-US" altLang="zh-CN" b="0" i="0" dirty="0">
                <a:solidFill>
                  <a:srgbClr val="4D4D4D"/>
                </a:solidFill>
                <a:effectLst/>
                <a:latin typeface="-apple-system"/>
              </a:rPr>
              <a:t>button</a:t>
            </a:r>
            <a:r>
              <a:rPr lang="zh-CN" altLang="en-US" b="0" i="0" dirty="0">
                <a:solidFill>
                  <a:srgbClr val="4D4D4D"/>
                </a:solidFill>
                <a:effectLst/>
                <a:latin typeface="-apple-system"/>
              </a:rPr>
              <a:t>被 点击 状态。</a:t>
            </a:r>
            <a:endParaRPr lang="zh-CN" altLang="en-US" dirty="0"/>
          </a:p>
        </p:txBody>
      </p:sp>
    </p:spTree>
    <p:extLst>
      <p:ext uri="{BB962C8B-B14F-4D97-AF65-F5344CB8AC3E}">
        <p14:creationId xmlns:p14="http://schemas.microsoft.com/office/powerpoint/2010/main" val="2498189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A1324D-64FF-A91E-5D0D-EE143D42F852}"/>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03638AA3-FF20-3452-C0C7-B27D39C6A01F}"/>
              </a:ext>
            </a:extLst>
          </p:cNvPr>
          <p:cNvSpPr>
            <a:spLocks noGrp="1"/>
          </p:cNvSpPr>
          <p:nvPr>
            <p:ph idx="1"/>
          </p:nvPr>
        </p:nvSpPr>
        <p:spPr/>
        <p:txBody>
          <a:bodyPr>
            <a:normAutofit lnSpcReduction="10000"/>
          </a:bodyPr>
          <a:lstStyle/>
          <a:p>
            <a:r>
              <a:rPr lang="en-US" altLang="zh-CN" dirty="0" err="1"/>
              <a:t>SetWindowLong</a:t>
            </a:r>
            <a:r>
              <a:rPr lang="en-US" altLang="zh-CN" dirty="0"/>
              <a:t> </a:t>
            </a:r>
            <a:r>
              <a:rPr lang="zh-CN" altLang="en-US" dirty="0"/>
              <a:t>修改窗口的某个属性</a:t>
            </a:r>
            <a:endParaRPr lang="en-US" altLang="zh-CN" dirty="0"/>
          </a:p>
          <a:p>
            <a:r>
              <a:rPr lang="en-US" altLang="zh-CN" b="0" i="0" dirty="0" err="1">
                <a:solidFill>
                  <a:srgbClr val="4D4D4D"/>
                </a:solidFill>
                <a:effectLst/>
                <a:latin typeface="-apple-system"/>
              </a:rPr>
              <a:t>SetWindowLong</a:t>
            </a:r>
            <a:r>
              <a:rPr lang="en-US" altLang="zh-CN" b="0" i="0" dirty="0">
                <a:solidFill>
                  <a:srgbClr val="4D4D4D"/>
                </a:solidFill>
                <a:effectLst/>
                <a:latin typeface="-apple-system"/>
              </a:rPr>
              <a:t>(DWORD </a:t>
            </a:r>
            <a:r>
              <a:rPr lang="en-US" altLang="zh-CN" b="0" i="0" dirty="0" err="1">
                <a:solidFill>
                  <a:srgbClr val="4D4D4D"/>
                </a:solidFill>
                <a:effectLst/>
                <a:latin typeface="-apple-system"/>
              </a:rPr>
              <a:t>hwnd,DWORD</a:t>
            </a:r>
            <a:r>
              <a:rPr lang="en-US" altLang="zh-CN" b="0" i="0" dirty="0">
                <a:solidFill>
                  <a:srgbClr val="4D4D4D"/>
                </a:solidFill>
                <a:effectLst/>
                <a:latin typeface="-apple-system"/>
              </a:rPr>
              <a:t> </a:t>
            </a:r>
            <a:r>
              <a:rPr lang="en-US" altLang="zh-CN" b="0" i="0" dirty="0" err="1">
                <a:solidFill>
                  <a:srgbClr val="4D4D4D"/>
                </a:solidFill>
                <a:effectLst/>
                <a:latin typeface="-apple-system"/>
              </a:rPr>
              <a:t>nIndex,DWORD</a:t>
            </a:r>
            <a:r>
              <a:rPr lang="en-US" altLang="zh-CN" b="0" i="0" dirty="0">
                <a:solidFill>
                  <a:srgbClr val="4D4D4D"/>
                </a:solidFill>
                <a:effectLst/>
                <a:latin typeface="-apple-system"/>
              </a:rPr>
              <a:t> </a:t>
            </a:r>
            <a:r>
              <a:rPr lang="en-US" altLang="zh-CN" b="0" i="0" dirty="0" err="1">
                <a:solidFill>
                  <a:srgbClr val="4D4D4D"/>
                </a:solidFill>
                <a:effectLst/>
                <a:latin typeface="-apple-system"/>
              </a:rPr>
              <a:t>lNewLong</a:t>
            </a:r>
            <a:r>
              <a:rPr lang="en-US" altLang="zh-CN" b="0" i="0" dirty="0">
                <a:solidFill>
                  <a:srgbClr val="4D4D4D"/>
                </a:solidFill>
                <a:effectLst/>
                <a:latin typeface="-apple-system"/>
              </a:rPr>
              <a:t>) </a:t>
            </a:r>
          </a:p>
          <a:p>
            <a:r>
              <a:rPr lang="en-US" altLang="zh-CN" dirty="0" err="1">
                <a:solidFill>
                  <a:srgbClr val="4D4D4D"/>
                </a:solidFill>
                <a:latin typeface="-apple-system"/>
              </a:rPr>
              <a:t>nIndex</a:t>
            </a:r>
            <a:r>
              <a:rPr lang="zh-CN" altLang="en-US" dirty="0">
                <a:solidFill>
                  <a:srgbClr val="4D4D4D"/>
                </a:solidFill>
                <a:latin typeface="-apple-system"/>
              </a:rPr>
              <a:t>取值</a:t>
            </a:r>
            <a:endParaRPr lang="en-US" altLang="zh-CN" b="0" i="0" dirty="0">
              <a:solidFill>
                <a:srgbClr val="4D4D4D"/>
              </a:solidFill>
              <a:effectLst/>
              <a:latin typeface="-apple-system"/>
            </a:endParaRPr>
          </a:p>
          <a:p>
            <a:pPr lvl="1"/>
            <a:r>
              <a:rPr lang="en-US" altLang="zh-CN" b="0" i="0" dirty="0">
                <a:solidFill>
                  <a:srgbClr val="4D4D4D"/>
                </a:solidFill>
                <a:effectLst/>
                <a:latin typeface="-apple-system"/>
              </a:rPr>
              <a:t>GWL_EXSTYLE </a:t>
            </a:r>
            <a:r>
              <a:rPr lang="zh-CN" altLang="en-US" b="0" i="0" dirty="0">
                <a:solidFill>
                  <a:srgbClr val="4D4D4D"/>
                </a:solidFill>
                <a:effectLst/>
                <a:latin typeface="-apple-system"/>
              </a:rPr>
              <a:t>设置新的扩展窗口风格。</a:t>
            </a:r>
            <a:endParaRPr lang="en-US" altLang="zh-CN" dirty="0">
              <a:solidFill>
                <a:srgbClr val="4D4D4D"/>
              </a:solidFill>
              <a:latin typeface="-apple-system"/>
            </a:endParaRPr>
          </a:p>
          <a:p>
            <a:pPr lvl="1"/>
            <a:r>
              <a:rPr lang="en-US" altLang="zh-CN" b="0" i="0" dirty="0">
                <a:solidFill>
                  <a:srgbClr val="4D4D4D"/>
                </a:solidFill>
                <a:effectLst/>
                <a:latin typeface="-apple-system"/>
              </a:rPr>
              <a:t>GWL_STYLE </a:t>
            </a:r>
            <a:r>
              <a:rPr lang="zh-CN" altLang="en-US" b="0" i="0" dirty="0">
                <a:solidFill>
                  <a:srgbClr val="4D4D4D"/>
                </a:solidFill>
                <a:effectLst/>
                <a:latin typeface="-apple-system"/>
              </a:rPr>
              <a:t>设置新的窗口风格。</a:t>
            </a:r>
            <a:endParaRPr lang="en-US" altLang="zh-CN" b="0" i="0" dirty="0">
              <a:solidFill>
                <a:srgbClr val="4D4D4D"/>
              </a:solidFill>
              <a:effectLst/>
              <a:latin typeface="-apple-system"/>
            </a:endParaRPr>
          </a:p>
          <a:p>
            <a:pPr lvl="1"/>
            <a:r>
              <a:rPr lang="en-US" altLang="zh-CN" b="0" i="0" dirty="0">
                <a:solidFill>
                  <a:srgbClr val="4D4D4D"/>
                </a:solidFill>
                <a:effectLst/>
                <a:latin typeface="-apple-system"/>
              </a:rPr>
              <a:t>GWL_WNDPROC </a:t>
            </a:r>
            <a:r>
              <a:rPr lang="zh-CN" altLang="en-US" b="0" i="0" dirty="0">
                <a:solidFill>
                  <a:srgbClr val="4D4D4D"/>
                </a:solidFill>
                <a:effectLst/>
                <a:latin typeface="-apple-system"/>
              </a:rPr>
              <a:t>为窗口过程设置新地址。</a:t>
            </a:r>
            <a:endParaRPr lang="en-US" altLang="zh-CN" b="0" i="0" dirty="0">
              <a:solidFill>
                <a:srgbClr val="4D4D4D"/>
              </a:solidFill>
              <a:effectLst/>
              <a:latin typeface="-apple-system"/>
            </a:endParaRPr>
          </a:p>
          <a:p>
            <a:pPr lvl="1"/>
            <a:r>
              <a:rPr lang="en-US" altLang="zh-CN" b="0" i="0" dirty="0">
                <a:solidFill>
                  <a:srgbClr val="4D4D4D"/>
                </a:solidFill>
                <a:effectLst/>
                <a:latin typeface="-apple-system"/>
              </a:rPr>
              <a:t>GWL_HINSTANCE </a:t>
            </a:r>
            <a:r>
              <a:rPr lang="zh-CN" altLang="en-US" b="0" i="0" dirty="0">
                <a:solidFill>
                  <a:srgbClr val="4D4D4D"/>
                </a:solidFill>
                <a:effectLst/>
                <a:latin typeface="-apple-system"/>
              </a:rPr>
              <a:t>设置一个新的应用程序的实例句柄。 </a:t>
            </a:r>
            <a:endParaRPr lang="en-US" altLang="zh-CN" b="0" i="0" dirty="0">
              <a:solidFill>
                <a:srgbClr val="4D4D4D"/>
              </a:solidFill>
              <a:effectLst/>
              <a:latin typeface="-apple-system"/>
            </a:endParaRPr>
          </a:p>
          <a:p>
            <a:pPr lvl="1"/>
            <a:r>
              <a:rPr lang="en-US" altLang="zh-CN" b="0" i="0" dirty="0">
                <a:solidFill>
                  <a:srgbClr val="4D4D4D"/>
                </a:solidFill>
                <a:effectLst/>
                <a:latin typeface="-apple-system"/>
              </a:rPr>
              <a:t>GWL_ID </a:t>
            </a:r>
            <a:r>
              <a:rPr lang="zh-CN" altLang="en-US" b="0" i="0" dirty="0">
                <a:solidFill>
                  <a:srgbClr val="4D4D4D"/>
                </a:solidFill>
                <a:effectLst/>
                <a:latin typeface="-apple-system"/>
              </a:rPr>
              <a:t>设置一个新的窗口标识符。 </a:t>
            </a:r>
            <a:endParaRPr lang="en-US" altLang="zh-CN" b="0" i="0" dirty="0">
              <a:solidFill>
                <a:srgbClr val="4D4D4D"/>
              </a:solidFill>
              <a:effectLst/>
              <a:latin typeface="-apple-system"/>
            </a:endParaRPr>
          </a:p>
          <a:p>
            <a:pPr lvl="1"/>
            <a:r>
              <a:rPr lang="en-US" altLang="zh-CN" b="0" i="0" dirty="0">
                <a:solidFill>
                  <a:srgbClr val="4D4D4D"/>
                </a:solidFill>
                <a:effectLst/>
                <a:latin typeface="-apple-system"/>
              </a:rPr>
              <a:t>GWL_USERDATA </a:t>
            </a:r>
            <a:r>
              <a:rPr lang="zh-CN" altLang="en-US" b="0" i="0" dirty="0">
                <a:solidFill>
                  <a:srgbClr val="4D4D4D"/>
                </a:solidFill>
                <a:effectLst/>
                <a:latin typeface="-apple-system"/>
              </a:rPr>
              <a:t>设置与窗口相联系的长值。</a:t>
            </a:r>
            <a:endParaRPr lang="en-US" altLang="zh-CN" b="0" i="0" dirty="0">
              <a:solidFill>
                <a:srgbClr val="4D4D4D"/>
              </a:solidFill>
              <a:effectLst/>
              <a:latin typeface="-apple-system"/>
            </a:endParaRPr>
          </a:p>
          <a:p>
            <a:r>
              <a:rPr lang="zh-CN" altLang="en-US" dirty="0">
                <a:solidFill>
                  <a:srgbClr val="4D4D4D"/>
                </a:solidFill>
                <a:latin typeface="-apple-system"/>
              </a:rPr>
              <a:t>这里通过对</a:t>
            </a:r>
            <a:r>
              <a:rPr lang="en-US" altLang="zh-CN" dirty="0">
                <a:solidFill>
                  <a:srgbClr val="4D4D4D"/>
                </a:solidFill>
                <a:latin typeface="-apple-system"/>
              </a:rPr>
              <a:t>WNDPROC</a:t>
            </a:r>
            <a:r>
              <a:rPr lang="zh-CN" altLang="en-US" dirty="0">
                <a:solidFill>
                  <a:srgbClr val="4D4D4D"/>
                </a:solidFill>
                <a:latin typeface="-apple-system"/>
              </a:rPr>
              <a:t>进行设置，相当于重新设置了按钮的回调函数为</a:t>
            </a:r>
            <a:r>
              <a:rPr lang="en-US" altLang="zh-CN" dirty="0" err="1">
                <a:solidFill>
                  <a:srgbClr val="4D4D4D"/>
                </a:solidFill>
                <a:latin typeface="-apple-system"/>
              </a:rPr>
              <a:t>BtnProc</a:t>
            </a:r>
            <a:endParaRPr lang="zh-CN" altLang="en-US" dirty="0"/>
          </a:p>
        </p:txBody>
      </p:sp>
    </p:spTree>
    <p:extLst>
      <p:ext uri="{BB962C8B-B14F-4D97-AF65-F5344CB8AC3E}">
        <p14:creationId xmlns:p14="http://schemas.microsoft.com/office/powerpoint/2010/main" val="1142972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ECF25-DD48-C061-34C5-8FEB39020615}"/>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43B186B7-29CD-39C9-33C1-BE8175951CF3}"/>
              </a:ext>
            </a:extLst>
          </p:cNvPr>
          <p:cNvSpPr>
            <a:spLocks noGrp="1"/>
          </p:cNvSpPr>
          <p:nvPr>
            <p:ph idx="1"/>
          </p:nvPr>
        </p:nvSpPr>
        <p:spPr/>
        <p:txBody>
          <a:bodyPr/>
          <a:lstStyle/>
          <a:p>
            <a:r>
              <a:rPr lang="zh-CN" altLang="en-US" dirty="0"/>
              <a:t>对于右面的长条图，同理</a:t>
            </a:r>
          </a:p>
        </p:txBody>
      </p:sp>
      <p:pic>
        <p:nvPicPr>
          <p:cNvPr id="5" name="图片 4">
            <a:extLst>
              <a:ext uri="{FF2B5EF4-FFF2-40B4-BE49-F238E27FC236}">
                <a16:creationId xmlns:a16="http://schemas.microsoft.com/office/drawing/2014/main" id="{A22214C3-29DF-7595-0399-47367A90B710}"/>
              </a:ext>
            </a:extLst>
          </p:cNvPr>
          <p:cNvPicPr>
            <a:picLocks noChangeAspect="1"/>
          </p:cNvPicPr>
          <p:nvPr/>
        </p:nvPicPr>
        <p:blipFill>
          <a:blip r:embed="rId2"/>
          <a:stretch>
            <a:fillRect/>
          </a:stretch>
        </p:blipFill>
        <p:spPr>
          <a:xfrm>
            <a:off x="5355714" y="979676"/>
            <a:ext cx="5997300" cy="5197287"/>
          </a:xfrm>
          <a:prstGeom prst="rect">
            <a:avLst/>
          </a:prstGeom>
        </p:spPr>
      </p:pic>
    </p:spTree>
    <p:extLst>
      <p:ext uri="{BB962C8B-B14F-4D97-AF65-F5344CB8AC3E}">
        <p14:creationId xmlns:p14="http://schemas.microsoft.com/office/powerpoint/2010/main" val="743445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FAD14-4B26-2BFE-F3A6-3899BED3B232}"/>
              </a:ext>
            </a:extLst>
          </p:cNvPr>
          <p:cNvSpPr>
            <a:spLocks noGrp="1"/>
          </p:cNvSpPr>
          <p:nvPr>
            <p:ph type="title"/>
          </p:nvPr>
        </p:nvSpPr>
        <p:spPr/>
        <p:txBody>
          <a:bodyPr/>
          <a:lstStyle/>
          <a:p>
            <a:r>
              <a:rPr lang="en-US" altLang="zh-CN" dirty="0" err="1"/>
              <a:t>WndProc</a:t>
            </a:r>
            <a:endParaRPr lang="zh-CN" altLang="en-US" dirty="0"/>
          </a:p>
        </p:txBody>
      </p:sp>
      <p:sp>
        <p:nvSpPr>
          <p:cNvPr id="3" name="内容占位符 2">
            <a:extLst>
              <a:ext uri="{FF2B5EF4-FFF2-40B4-BE49-F238E27FC236}">
                <a16:creationId xmlns:a16="http://schemas.microsoft.com/office/drawing/2014/main" id="{72FF3C99-9A54-6BAF-E951-417705FA0585}"/>
              </a:ext>
            </a:extLst>
          </p:cNvPr>
          <p:cNvSpPr>
            <a:spLocks noGrp="1"/>
          </p:cNvSpPr>
          <p:nvPr>
            <p:ph idx="1"/>
          </p:nvPr>
        </p:nvSpPr>
        <p:spPr>
          <a:xfrm>
            <a:off x="838200" y="1825625"/>
            <a:ext cx="3879028" cy="4351338"/>
          </a:xfrm>
        </p:spPr>
        <p:txBody>
          <a:bodyPr/>
          <a:lstStyle/>
          <a:p>
            <a:r>
              <a:rPr lang="en-US" altLang="zh-CN" dirty="0" err="1"/>
              <a:t>DefWindowProc</a:t>
            </a:r>
            <a:endParaRPr lang="en-US" altLang="zh-CN" dirty="0"/>
          </a:p>
          <a:p>
            <a:r>
              <a:rPr lang="zh-CN" altLang="en-US" b="0" i="0" dirty="0">
                <a:solidFill>
                  <a:srgbClr val="333333"/>
                </a:solidFill>
                <a:effectLst/>
                <a:latin typeface="Helvetica Neue"/>
              </a:rPr>
              <a:t>调用缺省的窗口过程来为应用程序没有处理的任何窗口消息提供缺省的处理，确保每一个消息得到处理。</a:t>
            </a:r>
            <a:endParaRPr lang="en-US" altLang="zh-CN" dirty="0"/>
          </a:p>
          <a:p>
            <a:endParaRPr lang="zh-CN" altLang="en-US" dirty="0"/>
          </a:p>
        </p:txBody>
      </p:sp>
      <p:pic>
        <p:nvPicPr>
          <p:cNvPr id="5" name="图片 4">
            <a:extLst>
              <a:ext uri="{FF2B5EF4-FFF2-40B4-BE49-F238E27FC236}">
                <a16:creationId xmlns:a16="http://schemas.microsoft.com/office/drawing/2014/main" id="{949962B9-2BA7-B363-AD22-207EAAA369F0}"/>
              </a:ext>
            </a:extLst>
          </p:cNvPr>
          <p:cNvPicPr>
            <a:picLocks noChangeAspect="1"/>
          </p:cNvPicPr>
          <p:nvPr/>
        </p:nvPicPr>
        <p:blipFill>
          <a:blip r:embed="rId2"/>
          <a:stretch>
            <a:fillRect/>
          </a:stretch>
        </p:blipFill>
        <p:spPr>
          <a:xfrm>
            <a:off x="4519655" y="1690688"/>
            <a:ext cx="5382760" cy="4693849"/>
          </a:xfrm>
          <a:prstGeom prst="rect">
            <a:avLst/>
          </a:prstGeom>
        </p:spPr>
      </p:pic>
    </p:spTree>
    <p:extLst>
      <p:ext uri="{BB962C8B-B14F-4D97-AF65-F5344CB8AC3E}">
        <p14:creationId xmlns:p14="http://schemas.microsoft.com/office/powerpoint/2010/main" val="74961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8AF8E-91A6-5FDB-DFF5-90F3C925557A}"/>
              </a:ext>
            </a:extLst>
          </p:cNvPr>
          <p:cNvSpPr>
            <a:spLocks noGrp="1"/>
          </p:cNvSpPr>
          <p:nvPr>
            <p:ph type="title"/>
          </p:nvPr>
        </p:nvSpPr>
        <p:spPr/>
        <p:txBody>
          <a:bodyPr/>
          <a:lstStyle/>
          <a:p>
            <a:r>
              <a:rPr lang="en-US" altLang="zh-CN" dirty="0" err="1"/>
              <a:t>SetBmpColor</a:t>
            </a:r>
            <a:endParaRPr lang="zh-CN" altLang="en-US" dirty="0"/>
          </a:p>
        </p:txBody>
      </p:sp>
      <p:sp>
        <p:nvSpPr>
          <p:cNvPr id="3" name="内容占位符 2">
            <a:extLst>
              <a:ext uri="{FF2B5EF4-FFF2-40B4-BE49-F238E27FC236}">
                <a16:creationId xmlns:a16="http://schemas.microsoft.com/office/drawing/2014/main" id="{5BF00887-BAE7-A0E4-F229-C5FB73FCE01C}"/>
              </a:ext>
            </a:extLst>
          </p:cNvPr>
          <p:cNvSpPr>
            <a:spLocks noGrp="1"/>
          </p:cNvSpPr>
          <p:nvPr>
            <p:ph idx="1"/>
          </p:nvPr>
        </p:nvSpPr>
        <p:spPr/>
        <p:txBody>
          <a:bodyPr/>
          <a:lstStyle/>
          <a:p>
            <a:r>
              <a:rPr lang="zh-CN" altLang="en-US" dirty="0"/>
              <a:t>原来图片的边框是青色的，现在通过这个函数给他改成系统颜色</a:t>
            </a:r>
            <a:endParaRPr lang="en-US" altLang="zh-CN" dirty="0"/>
          </a:p>
          <a:p>
            <a:r>
              <a:rPr lang="zh-CN" altLang="en-US" dirty="0"/>
              <a:t>先获取旧刷子和图片存起来，然后从第一个像素跑</a:t>
            </a:r>
            <a:r>
              <a:rPr lang="en-US" altLang="zh-CN" dirty="0" err="1"/>
              <a:t>floodfill</a:t>
            </a:r>
            <a:r>
              <a:rPr lang="zh-CN" altLang="en-US" dirty="0"/>
              <a:t>，跑完再还原回去，</a:t>
            </a:r>
            <a:r>
              <a:rPr lang="en-US" altLang="zh-CN" dirty="0"/>
              <a:t>-_-</a:t>
            </a:r>
            <a:endParaRPr lang="zh-CN" altLang="en-US" dirty="0"/>
          </a:p>
        </p:txBody>
      </p:sp>
      <p:pic>
        <p:nvPicPr>
          <p:cNvPr id="5" name="图片 4">
            <a:extLst>
              <a:ext uri="{FF2B5EF4-FFF2-40B4-BE49-F238E27FC236}">
                <a16:creationId xmlns:a16="http://schemas.microsoft.com/office/drawing/2014/main" id="{7936ECDD-9C6E-ACA4-8EAE-ABFFFCE8E2E8}"/>
              </a:ext>
            </a:extLst>
          </p:cNvPr>
          <p:cNvPicPr>
            <a:picLocks noChangeAspect="1"/>
          </p:cNvPicPr>
          <p:nvPr/>
        </p:nvPicPr>
        <p:blipFill>
          <a:blip r:embed="rId2"/>
          <a:stretch>
            <a:fillRect/>
          </a:stretch>
        </p:blipFill>
        <p:spPr>
          <a:xfrm>
            <a:off x="92335" y="3130049"/>
            <a:ext cx="5139987" cy="3548170"/>
          </a:xfrm>
          <a:prstGeom prst="rect">
            <a:avLst/>
          </a:prstGeom>
        </p:spPr>
      </p:pic>
      <p:pic>
        <p:nvPicPr>
          <p:cNvPr id="7" name="图片 6">
            <a:extLst>
              <a:ext uri="{FF2B5EF4-FFF2-40B4-BE49-F238E27FC236}">
                <a16:creationId xmlns:a16="http://schemas.microsoft.com/office/drawing/2014/main" id="{A884EE85-62B2-2C7F-8DA3-4E3885748FC2}"/>
              </a:ext>
            </a:extLst>
          </p:cNvPr>
          <p:cNvPicPr>
            <a:picLocks noChangeAspect="1"/>
          </p:cNvPicPr>
          <p:nvPr/>
        </p:nvPicPr>
        <p:blipFill>
          <a:blip r:embed="rId3"/>
          <a:stretch>
            <a:fillRect/>
          </a:stretch>
        </p:blipFill>
        <p:spPr>
          <a:xfrm>
            <a:off x="4876661" y="3130049"/>
            <a:ext cx="6999545" cy="3283583"/>
          </a:xfrm>
          <a:prstGeom prst="rect">
            <a:avLst/>
          </a:prstGeom>
        </p:spPr>
      </p:pic>
    </p:spTree>
    <p:extLst>
      <p:ext uri="{BB962C8B-B14F-4D97-AF65-F5344CB8AC3E}">
        <p14:creationId xmlns:p14="http://schemas.microsoft.com/office/powerpoint/2010/main" val="4155159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ED6E5-0DBD-CFB3-910E-09B0ACB4B93F}"/>
              </a:ext>
            </a:extLst>
          </p:cNvPr>
          <p:cNvSpPr>
            <a:spLocks noGrp="1"/>
          </p:cNvSpPr>
          <p:nvPr>
            <p:ph type="title"/>
          </p:nvPr>
        </p:nvSpPr>
        <p:spPr/>
        <p:txBody>
          <a:bodyPr/>
          <a:lstStyle/>
          <a:p>
            <a:r>
              <a:rPr lang="en-US" altLang="zh-CN" dirty="0" err="1"/>
              <a:t>IconButton</a:t>
            </a:r>
            <a:endParaRPr lang="zh-CN" altLang="en-US" dirty="0"/>
          </a:p>
        </p:txBody>
      </p:sp>
      <p:sp>
        <p:nvSpPr>
          <p:cNvPr id="3" name="内容占位符 2">
            <a:extLst>
              <a:ext uri="{FF2B5EF4-FFF2-40B4-BE49-F238E27FC236}">
                <a16:creationId xmlns:a16="http://schemas.microsoft.com/office/drawing/2014/main" id="{EBDDB75F-9AED-C62E-7291-E530C0FD5CDB}"/>
              </a:ext>
            </a:extLst>
          </p:cNvPr>
          <p:cNvSpPr>
            <a:spLocks noGrp="1"/>
          </p:cNvSpPr>
          <p:nvPr>
            <p:ph idx="1"/>
          </p:nvPr>
        </p:nvSpPr>
        <p:spPr/>
        <p:txBody>
          <a:bodyPr/>
          <a:lstStyle/>
          <a:p>
            <a:r>
              <a:rPr lang="zh-CN" altLang="en-US" dirty="0"/>
              <a:t>用来创建一个</a:t>
            </a:r>
            <a:r>
              <a:rPr lang="en-US" altLang="zh-CN" dirty="0" err="1"/>
              <a:t>IconButton</a:t>
            </a:r>
            <a:r>
              <a:rPr lang="zh-CN" altLang="en-US" dirty="0"/>
              <a:t>，经典</a:t>
            </a:r>
            <a:r>
              <a:rPr lang="en-US" altLang="zh-CN" dirty="0" err="1"/>
              <a:t>CreateWindowEx</a:t>
            </a:r>
            <a:endParaRPr lang="zh-CN" altLang="en-US" dirty="0"/>
          </a:p>
        </p:txBody>
      </p:sp>
      <p:pic>
        <p:nvPicPr>
          <p:cNvPr id="5" name="图片 4">
            <a:extLst>
              <a:ext uri="{FF2B5EF4-FFF2-40B4-BE49-F238E27FC236}">
                <a16:creationId xmlns:a16="http://schemas.microsoft.com/office/drawing/2014/main" id="{9732B96E-2897-9868-4860-DC723394DA60}"/>
              </a:ext>
            </a:extLst>
          </p:cNvPr>
          <p:cNvPicPr>
            <a:picLocks noChangeAspect="1"/>
          </p:cNvPicPr>
          <p:nvPr/>
        </p:nvPicPr>
        <p:blipFill>
          <a:blip r:embed="rId2"/>
          <a:stretch>
            <a:fillRect/>
          </a:stretch>
        </p:blipFill>
        <p:spPr>
          <a:xfrm>
            <a:off x="2098219" y="2447447"/>
            <a:ext cx="6518656" cy="4045428"/>
          </a:xfrm>
          <a:prstGeom prst="rect">
            <a:avLst/>
          </a:prstGeom>
        </p:spPr>
      </p:pic>
    </p:spTree>
    <p:extLst>
      <p:ext uri="{BB962C8B-B14F-4D97-AF65-F5344CB8AC3E}">
        <p14:creationId xmlns:p14="http://schemas.microsoft.com/office/powerpoint/2010/main" val="819049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C4F97-3A95-95C6-8053-90B659E62658}"/>
              </a:ext>
            </a:extLst>
          </p:cNvPr>
          <p:cNvSpPr>
            <a:spLocks noGrp="1"/>
          </p:cNvSpPr>
          <p:nvPr>
            <p:ph type="title"/>
          </p:nvPr>
        </p:nvSpPr>
        <p:spPr/>
        <p:txBody>
          <a:bodyPr/>
          <a:lstStyle/>
          <a:p>
            <a:r>
              <a:rPr lang="en-US" altLang="zh-CN" dirty="0" err="1"/>
              <a:t>BmpButton</a:t>
            </a:r>
            <a:endParaRPr lang="zh-CN" altLang="en-US" dirty="0"/>
          </a:p>
        </p:txBody>
      </p:sp>
      <p:sp>
        <p:nvSpPr>
          <p:cNvPr id="3" name="内容占位符 2">
            <a:extLst>
              <a:ext uri="{FF2B5EF4-FFF2-40B4-BE49-F238E27FC236}">
                <a16:creationId xmlns:a16="http://schemas.microsoft.com/office/drawing/2014/main" id="{DAA4D37C-ADA0-D136-252A-258922A832E3}"/>
              </a:ext>
            </a:extLst>
          </p:cNvPr>
          <p:cNvSpPr>
            <a:spLocks noGrp="1"/>
          </p:cNvSpPr>
          <p:nvPr>
            <p:ph idx="1"/>
          </p:nvPr>
        </p:nvSpPr>
        <p:spPr/>
        <p:txBody>
          <a:bodyPr/>
          <a:lstStyle/>
          <a:p>
            <a:r>
              <a:rPr lang="zh-CN" altLang="en-US" dirty="0"/>
              <a:t>用来创建一个</a:t>
            </a:r>
            <a:r>
              <a:rPr lang="en-US" altLang="zh-CN" dirty="0" err="1"/>
              <a:t>BmpButton</a:t>
            </a:r>
            <a:r>
              <a:rPr lang="zh-CN" altLang="en-US" dirty="0"/>
              <a:t>，经典</a:t>
            </a:r>
            <a:r>
              <a:rPr lang="en-US" altLang="zh-CN" dirty="0" err="1"/>
              <a:t>CreateWindowEx</a:t>
            </a:r>
            <a:endParaRPr lang="zh-CN" altLang="en-US" dirty="0"/>
          </a:p>
          <a:p>
            <a:endParaRPr lang="zh-CN" altLang="en-US" dirty="0"/>
          </a:p>
        </p:txBody>
      </p:sp>
      <p:pic>
        <p:nvPicPr>
          <p:cNvPr id="5" name="图片 4">
            <a:extLst>
              <a:ext uri="{FF2B5EF4-FFF2-40B4-BE49-F238E27FC236}">
                <a16:creationId xmlns:a16="http://schemas.microsoft.com/office/drawing/2014/main" id="{ADABE27B-F49D-E831-26BA-F6F6C54878B5}"/>
              </a:ext>
            </a:extLst>
          </p:cNvPr>
          <p:cNvPicPr>
            <a:picLocks noChangeAspect="1"/>
          </p:cNvPicPr>
          <p:nvPr/>
        </p:nvPicPr>
        <p:blipFill>
          <a:blip r:embed="rId2"/>
          <a:stretch>
            <a:fillRect/>
          </a:stretch>
        </p:blipFill>
        <p:spPr>
          <a:xfrm>
            <a:off x="1875107" y="2321646"/>
            <a:ext cx="7414121" cy="4337338"/>
          </a:xfrm>
          <a:prstGeom prst="rect">
            <a:avLst/>
          </a:prstGeom>
        </p:spPr>
      </p:pic>
    </p:spTree>
    <p:extLst>
      <p:ext uri="{BB962C8B-B14F-4D97-AF65-F5344CB8AC3E}">
        <p14:creationId xmlns:p14="http://schemas.microsoft.com/office/powerpoint/2010/main" val="1709184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05B90-71E7-EF2E-6294-1FB65ED47DD0}"/>
              </a:ext>
            </a:extLst>
          </p:cNvPr>
          <p:cNvSpPr>
            <a:spLocks noGrp="1"/>
          </p:cNvSpPr>
          <p:nvPr>
            <p:ph type="title"/>
          </p:nvPr>
        </p:nvSpPr>
        <p:spPr/>
        <p:txBody>
          <a:bodyPr/>
          <a:lstStyle/>
          <a:p>
            <a:r>
              <a:rPr lang="en-US" altLang="zh-CN" dirty="0" err="1"/>
              <a:t>BtnProc</a:t>
            </a:r>
            <a:endParaRPr lang="zh-CN" altLang="en-US" dirty="0"/>
          </a:p>
        </p:txBody>
      </p:sp>
      <p:sp>
        <p:nvSpPr>
          <p:cNvPr id="3" name="内容占位符 2">
            <a:extLst>
              <a:ext uri="{FF2B5EF4-FFF2-40B4-BE49-F238E27FC236}">
                <a16:creationId xmlns:a16="http://schemas.microsoft.com/office/drawing/2014/main" id="{63829348-CEEB-6D2E-2C5F-E4A8DFDB3B14}"/>
              </a:ext>
            </a:extLst>
          </p:cNvPr>
          <p:cNvSpPr>
            <a:spLocks noGrp="1"/>
          </p:cNvSpPr>
          <p:nvPr>
            <p:ph idx="1"/>
          </p:nvPr>
        </p:nvSpPr>
        <p:spPr>
          <a:xfrm>
            <a:off x="838200" y="1825624"/>
            <a:ext cx="4751956" cy="4591311"/>
          </a:xfrm>
        </p:spPr>
        <p:txBody>
          <a:bodyPr>
            <a:normAutofit lnSpcReduction="10000"/>
          </a:bodyPr>
          <a:lstStyle/>
          <a:p>
            <a:r>
              <a:rPr lang="zh-CN" altLang="en-US" dirty="0"/>
              <a:t>第一个</a:t>
            </a:r>
            <a:r>
              <a:rPr lang="en-US" altLang="zh-CN" dirty="0"/>
              <a:t>Button</a:t>
            </a:r>
            <a:r>
              <a:rPr lang="zh-CN" altLang="en-US" dirty="0"/>
              <a:t>的回调函数</a:t>
            </a:r>
            <a:endParaRPr lang="en-US" altLang="zh-CN" dirty="0"/>
          </a:p>
          <a:p>
            <a:r>
              <a:rPr lang="zh-CN" altLang="en-US" dirty="0"/>
              <a:t>一个经典的</a:t>
            </a:r>
            <a:r>
              <a:rPr lang="en-US" altLang="zh-CN" dirty="0"/>
              <a:t>Proc</a:t>
            </a:r>
            <a:r>
              <a:rPr lang="zh-CN" altLang="en-US" dirty="0"/>
              <a:t>过程</a:t>
            </a:r>
            <a:endParaRPr lang="en-US" altLang="zh-CN" dirty="0"/>
          </a:p>
          <a:p>
            <a:r>
              <a:rPr lang="zh-CN" altLang="en-US" dirty="0"/>
              <a:t>如果按下鼠标就</a:t>
            </a:r>
            <a:r>
              <a:rPr lang="en-US" altLang="zh-CN" dirty="0" err="1"/>
              <a:t>SendMessage</a:t>
            </a:r>
            <a:r>
              <a:rPr lang="zh-CN" altLang="en-US" dirty="0"/>
              <a:t>改图片</a:t>
            </a:r>
            <a:endParaRPr lang="en-US" altLang="zh-CN" dirty="0"/>
          </a:p>
          <a:p>
            <a:r>
              <a:rPr lang="zh-CN" altLang="en-US" dirty="0"/>
              <a:t>通过调用</a:t>
            </a:r>
            <a:r>
              <a:rPr lang="en-US" altLang="zh-CN" dirty="0" err="1"/>
              <a:t>CallWindowsProc</a:t>
            </a:r>
            <a:r>
              <a:rPr lang="zh-CN" altLang="en-US" dirty="0"/>
              <a:t>来将新窗口过程没有处理的任何消息传送到以前的窗口过程中，这样就允许应用程序创建一系列窗口过程。因此，常常与</a:t>
            </a:r>
            <a:r>
              <a:rPr lang="en-US" altLang="zh-CN" dirty="0" err="1"/>
              <a:t>SetWindowLong</a:t>
            </a:r>
            <a:r>
              <a:rPr lang="zh-CN" altLang="en-US" dirty="0"/>
              <a:t>配合使用。</a:t>
            </a:r>
            <a:endParaRPr lang="en-US" altLang="zh-CN" dirty="0"/>
          </a:p>
        </p:txBody>
      </p:sp>
      <p:pic>
        <p:nvPicPr>
          <p:cNvPr id="5" name="图片 4">
            <a:extLst>
              <a:ext uri="{FF2B5EF4-FFF2-40B4-BE49-F238E27FC236}">
                <a16:creationId xmlns:a16="http://schemas.microsoft.com/office/drawing/2014/main" id="{B58712F7-2632-55D8-17F0-B864BB65F2E2}"/>
              </a:ext>
            </a:extLst>
          </p:cNvPr>
          <p:cNvPicPr>
            <a:picLocks noChangeAspect="1"/>
          </p:cNvPicPr>
          <p:nvPr/>
        </p:nvPicPr>
        <p:blipFill>
          <a:blip r:embed="rId2"/>
          <a:stretch>
            <a:fillRect/>
          </a:stretch>
        </p:blipFill>
        <p:spPr>
          <a:xfrm>
            <a:off x="5590156" y="1447454"/>
            <a:ext cx="6290973" cy="4802739"/>
          </a:xfrm>
          <a:prstGeom prst="rect">
            <a:avLst/>
          </a:prstGeom>
        </p:spPr>
      </p:pic>
    </p:spTree>
    <p:extLst>
      <p:ext uri="{BB962C8B-B14F-4D97-AF65-F5344CB8AC3E}">
        <p14:creationId xmlns:p14="http://schemas.microsoft.com/office/powerpoint/2010/main" val="2339275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74386-517A-C853-380F-F3822E8A664C}"/>
              </a:ext>
            </a:extLst>
          </p:cNvPr>
          <p:cNvSpPr>
            <a:spLocks noGrp="1"/>
          </p:cNvSpPr>
          <p:nvPr>
            <p:ph type="title"/>
          </p:nvPr>
        </p:nvSpPr>
        <p:spPr/>
        <p:txBody>
          <a:bodyPr/>
          <a:lstStyle/>
          <a:p>
            <a:r>
              <a:rPr lang="en-US" altLang="zh-CN" dirty="0" err="1"/>
              <a:t>BmpProc</a:t>
            </a:r>
            <a:endParaRPr lang="zh-CN" altLang="en-US" dirty="0"/>
          </a:p>
        </p:txBody>
      </p:sp>
      <p:sp>
        <p:nvSpPr>
          <p:cNvPr id="3" name="内容占位符 2">
            <a:extLst>
              <a:ext uri="{FF2B5EF4-FFF2-40B4-BE49-F238E27FC236}">
                <a16:creationId xmlns:a16="http://schemas.microsoft.com/office/drawing/2014/main" id="{324ABB77-AC2A-DE55-66E8-F62CAD21A75B}"/>
              </a:ext>
            </a:extLst>
          </p:cNvPr>
          <p:cNvSpPr>
            <a:spLocks noGrp="1"/>
          </p:cNvSpPr>
          <p:nvPr>
            <p:ph idx="1"/>
          </p:nvPr>
        </p:nvSpPr>
        <p:spPr/>
        <p:txBody>
          <a:bodyPr/>
          <a:lstStyle/>
          <a:p>
            <a:r>
              <a:rPr lang="zh-CN" altLang="en-US" dirty="0"/>
              <a:t>一模一样</a:t>
            </a:r>
          </a:p>
        </p:txBody>
      </p:sp>
      <p:pic>
        <p:nvPicPr>
          <p:cNvPr id="5" name="图片 4">
            <a:extLst>
              <a:ext uri="{FF2B5EF4-FFF2-40B4-BE49-F238E27FC236}">
                <a16:creationId xmlns:a16="http://schemas.microsoft.com/office/drawing/2014/main" id="{3DF36490-5F9C-8481-72F3-7DBC8DD27B35}"/>
              </a:ext>
            </a:extLst>
          </p:cNvPr>
          <p:cNvPicPr>
            <a:picLocks noChangeAspect="1"/>
          </p:cNvPicPr>
          <p:nvPr/>
        </p:nvPicPr>
        <p:blipFill>
          <a:blip r:embed="rId2"/>
          <a:stretch>
            <a:fillRect/>
          </a:stretch>
        </p:blipFill>
        <p:spPr>
          <a:xfrm>
            <a:off x="3506842" y="1305081"/>
            <a:ext cx="7513708" cy="5273220"/>
          </a:xfrm>
          <a:prstGeom prst="rect">
            <a:avLst/>
          </a:prstGeom>
        </p:spPr>
      </p:pic>
    </p:spTree>
    <p:extLst>
      <p:ext uri="{BB962C8B-B14F-4D97-AF65-F5344CB8AC3E}">
        <p14:creationId xmlns:p14="http://schemas.microsoft.com/office/powerpoint/2010/main" val="235311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DADF6-8F20-FD6D-E481-6BCAAA15B56A}"/>
              </a:ext>
            </a:extLst>
          </p:cNvPr>
          <p:cNvSpPr>
            <a:spLocks noGrp="1"/>
          </p:cNvSpPr>
          <p:nvPr>
            <p:ph type="title"/>
          </p:nvPr>
        </p:nvSpPr>
        <p:spPr/>
        <p:txBody>
          <a:bodyPr/>
          <a:lstStyle/>
          <a:p>
            <a:r>
              <a:rPr lang="zh-CN" altLang="en-US" dirty="0"/>
              <a:t>子程序声明</a:t>
            </a:r>
          </a:p>
        </p:txBody>
      </p:sp>
      <p:sp>
        <p:nvSpPr>
          <p:cNvPr id="3" name="内容占位符 2">
            <a:extLst>
              <a:ext uri="{FF2B5EF4-FFF2-40B4-BE49-F238E27FC236}">
                <a16:creationId xmlns:a16="http://schemas.microsoft.com/office/drawing/2014/main" id="{108B05D9-CEA9-9482-9A9F-C186DE2FDEB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31730C1-6BA1-3CDB-3DC9-5B4CB3276F28}"/>
              </a:ext>
            </a:extLst>
          </p:cNvPr>
          <p:cNvPicPr>
            <a:picLocks noChangeAspect="1"/>
          </p:cNvPicPr>
          <p:nvPr/>
        </p:nvPicPr>
        <p:blipFill>
          <a:blip r:embed="rId2"/>
          <a:stretch>
            <a:fillRect/>
          </a:stretch>
        </p:blipFill>
        <p:spPr>
          <a:xfrm>
            <a:off x="785308" y="2294823"/>
            <a:ext cx="9335996" cy="2503088"/>
          </a:xfrm>
          <a:prstGeom prst="rect">
            <a:avLst/>
          </a:prstGeom>
        </p:spPr>
      </p:pic>
    </p:spTree>
    <p:extLst>
      <p:ext uri="{BB962C8B-B14F-4D97-AF65-F5344CB8AC3E}">
        <p14:creationId xmlns:p14="http://schemas.microsoft.com/office/powerpoint/2010/main" val="34080577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87104-8A22-A050-A03D-B86910827E98}"/>
              </a:ext>
            </a:extLst>
          </p:cNvPr>
          <p:cNvSpPr>
            <a:spLocks noGrp="1"/>
          </p:cNvSpPr>
          <p:nvPr>
            <p:ph type="title"/>
          </p:nvPr>
        </p:nvSpPr>
        <p:spPr/>
        <p:txBody>
          <a:bodyPr/>
          <a:lstStyle/>
          <a:p>
            <a:r>
              <a:rPr lang="en-US" altLang="zh-CN" dirty="0" err="1"/>
              <a:t>DoEvents</a:t>
            </a:r>
            <a:endParaRPr lang="zh-CN" altLang="en-US" dirty="0"/>
          </a:p>
        </p:txBody>
      </p:sp>
      <p:sp>
        <p:nvSpPr>
          <p:cNvPr id="3" name="内容占位符 2">
            <a:extLst>
              <a:ext uri="{FF2B5EF4-FFF2-40B4-BE49-F238E27FC236}">
                <a16:creationId xmlns:a16="http://schemas.microsoft.com/office/drawing/2014/main" id="{01391E22-018D-B212-834A-B14C48750B58}"/>
              </a:ext>
            </a:extLst>
          </p:cNvPr>
          <p:cNvSpPr>
            <a:spLocks noGrp="1"/>
          </p:cNvSpPr>
          <p:nvPr>
            <p:ph idx="1"/>
          </p:nvPr>
        </p:nvSpPr>
        <p:spPr>
          <a:xfrm>
            <a:off x="7304442" y="1825625"/>
            <a:ext cx="4049358" cy="4351338"/>
          </a:xfrm>
        </p:spPr>
        <p:txBody>
          <a:bodyPr/>
          <a:lstStyle/>
          <a:p>
            <a:r>
              <a:rPr lang="en-US" altLang="zh-CN" dirty="0" err="1"/>
              <a:t>PeekMessage</a:t>
            </a:r>
            <a:r>
              <a:rPr lang="zh-CN" altLang="en-US" dirty="0"/>
              <a:t>非阻塞</a:t>
            </a:r>
            <a:endParaRPr lang="en-US" altLang="zh-CN" dirty="0"/>
          </a:p>
          <a:p>
            <a:pPr lvl="1"/>
            <a:r>
              <a:rPr lang="zh-CN" altLang="en-US" dirty="0"/>
              <a:t>如果没有消息，返回</a:t>
            </a:r>
            <a:r>
              <a:rPr lang="en-US" altLang="zh-CN" dirty="0"/>
              <a:t>FALSE</a:t>
            </a:r>
            <a:r>
              <a:rPr lang="zh-CN" altLang="en-US" dirty="0"/>
              <a:t>，跳到</a:t>
            </a:r>
            <a:r>
              <a:rPr lang="en-US" altLang="zh-CN" dirty="0" err="1"/>
              <a:t>NoMsg</a:t>
            </a:r>
            <a:r>
              <a:rPr lang="zh-CN" altLang="en-US" dirty="0"/>
              <a:t>进行绘制</a:t>
            </a:r>
            <a:endParaRPr lang="en-US" altLang="zh-CN" dirty="0"/>
          </a:p>
          <a:p>
            <a:pPr lvl="1"/>
            <a:r>
              <a:rPr lang="zh-CN" altLang="en-US" dirty="0"/>
              <a:t>如果有消息再进行</a:t>
            </a:r>
            <a:r>
              <a:rPr lang="en-US" altLang="zh-CN" dirty="0"/>
              <a:t>Get</a:t>
            </a:r>
          </a:p>
          <a:p>
            <a:pPr lvl="1"/>
            <a:r>
              <a:rPr lang="en-US" altLang="zh-CN" dirty="0"/>
              <a:t>PM_NOREMOVE</a:t>
            </a:r>
            <a:r>
              <a:rPr lang="zh-CN" altLang="en-US" dirty="0"/>
              <a:t>表示不进行删除</a:t>
            </a:r>
            <a:endParaRPr lang="en-US" altLang="zh-CN" dirty="0"/>
          </a:p>
          <a:p>
            <a:r>
              <a:rPr lang="en-US" altLang="zh-CN" dirty="0" err="1"/>
              <a:t>GetMessage</a:t>
            </a:r>
            <a:r>
              <a:rPr lang="zh-CN" altLang="en-US" dirty="0"/>
              <a:t>阻塞</a:t>
            </a:r>
            <a:endParaRPr lang="en-US" altLang="zh-CN" dirty="0"/>
          </a:p>
          <a:p>
            <a:pPr lvl="1"/>
            <a:r>
              <a:rPr lang="zh-CN" altLang="en-US" dirty="0"/>
              <a:t>如果获取道</a:t>
            </a:r>
            <a:r>
              <a:rPr lang="en-US" altLang="zh-CN" dirty="0"/>
              <a:t>WM_QUIT</a:t>
            </a:r>
            <a:r>
              <a:rPr lang="zh-CN" altLang="en-US" dirty="0"/>
              <a:t>则返回</a:t>
            </a:r>
            <a:r>
              <a:rPr lang="en-US" altLang="zh-CN" dirty="0"/>
              <a:t>false</a:t>
            </a:r>
            <a:r>
              <a:rPr lang="zh-CN" altLang="en-US" dirty="0"/>
              <a:t>，此时进行</a:t>
            </a:r>
            <a:r>
              <a:rPr lang="en-US" altLang="zh-CN" dirty="0"/>
              <a:t>exit</a:t>
            </a:r>
          </a:p>
          <a:p>
            <a:pPr marL="0" indent="0">
              <a:buNone/>
            </a:pPr>
            <a:endParaRPr lang="en-US" altLang="zh-CN" dirty="0"/>
          </a:p>
        </p:txBody>
      </p:sp>
      <p:pic>
        <p:nvPicPr>
          <p:cNvPr id="5" name="图片 4">
            <a:extLst>
              <a:ext uri="{FF2B5EF4-FFF2-40B4-BE49-F238E27FC236}">
                <a16:creationId xmlns:a16="http://schemas.microsoft.com/office/drawing/2014/main" id="{9A310DBF-20EE-0DF6-E139-143A485BDAD1}"/>
              </a:ext>
            </a:extLst>
          </p:cNvPr>
          <p:cNvPicPr>
            <a:picLocks noChangeAspect="1"/>
          </p:cNvPicPr>
          <p:nvPr/>
        </p:nvPicPr>
        <p:blipFill>
          <a:blip r:embed="rId2"/>
          <a:stretch>
            <a:fillRect/>
          </a:stretch>
        </p:blipFill>
        <p:spPr>
          <a:xfrm>
            <a:off x="343617" y="1825625"/>
            <a:ext cx="6960825" cy="4010598"/>
          </a:xfrm>
          <a:prstGeom prst="rect">
            <a:avLst/>
          </a:prstGeom>
        </p:spPr>
      </p:pic>
    </p:spTree>
    <p:extLst>
      <p:ext uri="{BB962C8B-B14F-4D97-AF65-F5344CB8AC3E}">
        <p14:creationId xmlns:p14="http://schemas.microsoft.com/office/powerpoint/2010/main" val="2912536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20BBCF-783F-7F68-5591-C783004AB42D}"/>
              </a:ext>
            </a:extLst>
          </p:cNvPr>
          <p:cNvSpPr>
            <a:spLocks noGrp="1"/>
          </p:cNvSpPr>
          <p:nvPr>
            <p:ph type="title"/>
          </p:nvPr>
        </p:nvSpPr>
        <p:spPr/>
        <p:txBody>
          <a:bodyPr/>
          <a:lstStyle/>
          <a:p>
            <a:r>
              <a:rPr lang="en-US" altLang="zh-CN" dirty="0" err="1"/>
              <a:t>DoEvents</a:t>
            </a:r>
            <a:endParaRPr lang="zh-CN" altLang="en-US" dirty="0"/>
          </a:p>
        </p:txBody>
      </p:sp>
      <p:sp>
        <p:nvSpPr>
          <p:cNvPr id="3" name="内容占位符 2">
            <a:extLst>
              <a:ext uri="{FF2B5EF4-FFF2-40B4-BE49-F238E27FC236}">
                <a16:creationId xmlns:a16="http://schemas.microsoft.com/office/drawing/2014/main" id="{5AEF35FC-F09E-CE3F-743A-E508E6A805B0}"/>
              </a:ext>
            </a:extLst>
          </p:cNvPr>
          <p:cNvSpPr>
            <a:spLocks noGrp="1"/>
          </p:cNvSpPr>
          <p:nvPr>
            <p:ph idx="1"/>
          </p:nvPr>
        </p:nvSpPr>
        <p:spPr/>
        <p:txBody>
          <a:bodyPr/>
          <a:lstStyle/>
          <a:p>
            <a:r>
              <a:rPr lang="zh-CN" altLang="en-US" dirty="0"/>
              <a:t>对应</a:t>
            </a:r>
            <a:r>
              <a:rPr lang="en-US" altLang="zh-CN" dirty="0"/>
              <a:t>C</a:t>
            </a:r>
            <a:r>
              <a:rPr lang="zh-CN" altLang="en-US" dirty="0"/>
              <a:t>语言过程</a:t>
            </a:r>
          </a:p>
        </p:txBody>
      </p:sp>
      <p:pic>
        <p:nvPicPr>
          <p:cNvPr id="5" name="图片 4">
            <a:extLst>
              <a:ext uri="{FF2B5EF4-FFF2-40B4-BE49-F238E27FC236}">
                <a16:creationId xmlns:a16="http://schemas.microsoft.com/office/drawing/2014/main" id="{D8E85801-5115-2D5C-DBCA-F84DA4FBDB25}"/>
              </a:ext>
            </a:extLst>
          </p:cNvPr>
          <p:cNvPicPr>
            <a:picLocks noChangeAspect="1"/>
          </p:cNvPicPr>
          <p:nvPr/>
        </p:nvPicPr>
        <p:blipFill>
          <a:blip r:embed="rId2"/>
          <a:stretch>
            <a:fillRect/>
          </a:stretch>
        </p:blipFill>
        <p:spPr>
          <a:xfrm>
            <a:off x="951155" y="2800468"/>
            <a:ext cx="7050487" cy="3207678"/>
          </a:xfrm>
          <a:prstGeom prst="rect">
            <a:avLst/>
          </a:prstGeom>
        </p:spPr>
      </p:pic>
    </p:spTree>
    <p:extLst>
      <p:ext uri="{BB962C8B-B14F-4D97-AF65-F5344CB8AC3E}">
        <p14:creationId xmlns:p14="http://schemas.microsoft.com/office/powerpoint/2010/main" val="585735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4FFF9-7FDE-D372-795C-42C9B0DB3C76}"/>
              </a:ext>
            </a:extLst>
          </p:cNvPr>
          <p:cNvSpPr>
            <a:spLocks noGrp="1"/>
          </p:cNvSpPr>
          <p:nvPr>
            <p:ph type="title"/>
          </p:nvPr>
        </p:nvSpPr>
        <p:spPr/>
        <p:txBody>
          <a:bodyPr/>
          <a:lstStyle/>
          <a:p>
            <a:r>
              <a:rPr lang="en-US" altLang="zh-CN" dirty="0" err="1"/>
              <a:t>MainLoop</a:t>
            </a:r>
            <a:endParaRPr lang="zh-CN" altLang="en-US" dirty="0"/>
          </a:p>
        </p:txBody>
      </p:sp>
      <p:sp>
        <p:nvSpPr>
          <p:cNvPr id="3" name="内容占位符 2">
            <a:extLst>
              <a:ext uri="{FF2B5EF4-FFF2-40B4-BE49-F238E27FC236}">
                <a16:creationId xmlns:a16="http://schemas.microsoft.com/office/drawing/2014/main" id="{81067CDB-7FD3-34F8-26A5-848230C433DE}"/>
              </a:ext>
            </a:extLst>
          </p:cNvPr>
          <p:cNvSpPr>
            <a:spLocks noGrp="1"/>
          </p:cNvSpPr>
          <p:nvPr>
            <p:ph idx="1"/>
          </p:nvPr>
        </p:nvSpPr>
        <p:spPr/>
        <p:txBody>
          <a:bodyPr/>
          <a:lstStyle/>
          <a:p>
            <a:r>
              <a:rPr lang="en-US" altLang="zh-CN" dirty="0" err="1"/>
              <a:t>GetDC</a:t>
            </a:r>
            <a:r>
              <a:rPr lang="zh-CN" altLang="en-US" dirty="0"/>
              <a:t>：检索一指定窗口的客户区域或整个屏幕的显示设备上下文环境（</a:t>
            </a:r>
            <a:r>
              <a:rPr lang="en-US" altLang="zh-CN" dirty="0"/>
              <a:t>Device Context</a:t>
            </a:r>
            <a:r>
              <a:rPr lang="zh-CN" altLang="en-US" dirty="0"/>
              <a:t>）的句柄，以后可以在</a:t>
            </a:r>
            <a:r>
              <a:rPr lang="en-US" altLang="zh-CN" dirty="0"/>
              <a:t>GDI</a:t>
            </a:r>
            <a:r>
              <a:rPr lang="zh-CN" altLang="en-US" dirty="0"/>
              <a:t>函数中使用该句柄来在设备上下文环境中绘图。</a:t>
            </a:r>
            <a:endParaRPr lang="en-US" altLang="zh-CN" dirty="0"/>
          </a:p>
          <a:p>
            <a:r>
              <a:rPr lang="en-US" altLang="zh-CN" dirty="0"/>
              <a:t>PIXELFORMATDESCRIPTOR</a:t>
            </a:r>
            <a:r>
              <a:rPr lang="zh-CN" altLang="en-US" dirty="0"/>
              <a:t>：像素格式，需要初始化</a:t>
            </a:r>
            <a:r>
              <a:rPr lang="en-US" altLang="zh-CN" dirty="0"/>
              <a:t>26</a:t>
            </a:r>
            <a:r>
              <a:rPr lang="zh-CN" altLang="en-US" dirty="0"/>
              <a:t>个参数</a:t>
            </a:r>
            <a:endParaRPr lang="en-US" altLang="zh-CN" dirty="0"/>
          </a:p>
          <a:p>
            <a:pPr lvl="1"/>
            <a:r>
              <a:rPr lang="en-US" altLang="zh-CN" dirty="0"/>
              <a:t>WORD </a:t>
            </a:r>
            <a:r>
              <a:rPr lang="en-US" altLang="zh-CN" dirty="0" err="1"/>
              <a:t>nSize</a:t>
            </a:r>
            <a:r>
              <a:rPr lang="en-US" altLang="zh-CN" dirty="0"/>
              <a:t>;       //</a:t>
            </a:r>
            <a:r>
              <a:rPr lang="zh-CN" altLang="en-US" dirty="0"/>
              <a:t>像素格式描述子结构的大小，</a:t>
            </a:r>
            <a:r>
              <a:rPr lang="en-US" altLang="zh-CN" dirty="0" err="1"/>
              <a:t>sizeof</a:t>
            </a:r>
            <a:r>
              <a:rPr lang="en-US" altLang="zh-CN" dirty="0"/>
              <a:t>(xx)</a:t>
            </a:r>
            <a:r>
              <a:rPr lang="zh-CN" altLang="en-US" dirty="0"/>
              <a:t>设定其值</a:t>
            </a:r>
            <a:endParaRPr lang="en-US" altLang="zh-CN" dirty="0"/>
          </a:p>
          <a:p>
            <a:pPr lvl="1"/>
            <a:r>
              <a:rPr lang="en-US" altLang="zh-CN" dirty="0"/>
              <a:t>WORD </a:t>
            </a:r>
            <a:r>
              <a:rPr lang="en-US" altLang="zh-CN" dirty="0" err="1"/>
              <a:t>nVersion</a:t>
            </a:r>
            <a:r>
              <a:rPr lang="en-US" altLang="zh-CN" dirty="0"/>
              <a:t>;    //PIXELFORMATDESCRIPTOR</a:t>
            </a:r>
            <a:r>
              <a:rPr lang="zh-CN" altLang="en-US" dirty="0"/>
              <a:t>结构的版本，一般设为</a:t>
            </a:r>
            <a:r>
              <a:rPr lang="en-US" altLang="zh-CN" dirty="0"/>
              <a:t>1</a:t>
            </a:r>
          </a:p>
          <a:p>
            <a:pPr lvl="1"/>
            <a:r>
              <a:rPr lang="en-US" altLang="zh-CN" dirty="0"/>
              <a:t>DWORD </a:t>
            </a:r>
            <a:r>
              <a:rPr lang="en-US" altLang="zh-CN" dirty="0" err="1"/>
              <a:t>dwFlags</a:t>
            </a:r>
            <a:r>
              <a:rPr lang="en-US" altLang="zh-CN" dirty="0"/>
              <a:t>;    //</a:t>
            </a:r>
            <a:r>
              <a:rPr lang="zh-CN" altLang="en-US" dirty="0"/>
              <a:t>表明象素缓冲特性的标志位，常量需要自己定义</a:t>
            </a:r>
            <a:endParaRPr lang="en-US" altLang="zh-CN" dirty="0"/>
          </a:p>
          <a:p>
            <a:pPr lvl="2"/>
            <a:r>
              <a:rPr lang="en-US" altLang="zh-CN" sz="2400" dirty="0"/>
              <a:t>PFD_DRAW_TO_WINDOW 4</a:t>
            </a:r>
          </a:p>
          <a:p>
            <a:pPr lvl="2"/>
            <a:r>
              <a:rPr lang="en-US" altLang="zh-CN" sz="2400" dirty="0"/>
              <a:t>PFD_SUPPORT_OPENGL 020h</a:t>
            </a:r>
          </a:p>
          <a:p>
            <a:pPr lvl="2"/>
            <a:r>
              <a:rPr lang="en-US" altLang="zh-CN" sz="2400" dirty="0"/>
              <a:t>PFD_DOUBLEBUFFER 1</a:t>
            </a:r>
          </a:p>
          <a:p>
            <a:pPr lvl="2"/>
            <a:endParaRPr lang="en-US" altLang="zh-CN" dirty="0"/>
          </a:p>
          <a:p>
            <a:endParaRPr lang="zh-CN" altLang="en-US" dirty="0"/>
          </a:p>
        </p:txBody>
      </p:sp>
    </p:spTree>
    <p:extLst>
      <p:ext uri="{BB962C8B-B14F-4D97-AF65-F5344CB8AC3E}">
        <p14:creationId xmlns:p14="http://schemas.microsoft.com/office/powerpoint/2010/main" val="3704501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BC0B98-E985-2A72-BFB4-BD49BB7EF304}"/>
              </a:ext>
            </a:extLst>
          </p:cNvPr>
          <p:cNvSpPr>
            <a:spLocks noGrp="1"/>
          </p:cNvSpPr>
          <p:nvPr>
            <p:ph type="title"/>
          </p:nvPr>
        </p:nvSpPr>
        <p:spPr/>
        <p:txBody>
          <a:bodyPr/>
          <a:lstStyle/>
          <a:p>
            <a:r>
              <a:rPr lang="en-US" altLang="zh-CN" dirty="0" err="1"/>
              <a:t>MainLoop</a:t>
            </a:r>
            <a:endParaRPr lang="zh-CN" altLang="en-US" dirty="0"/>
          </a:p>
        </p:txBody>
      </p:sp>
      <p:sp>
        <p:nvSpPr>
          <p:cNvPr id="3" name="内容占位符 2">
            <a:extLst>
              <a:ext uri="{FF2B5EF4-FFF2-40B4-BE49-F238E27FC236}">
                <a16:creationId xmlns:a16="http://schemas.microsoft.com/office/drawing/2014/main" id="{79E0D983-9C6D-70A6-E8C5-38BF9EDE9A6A}"/>
              </a:ext>
            </a:extLst>
          </p:cNvPr>
          <p:cNvSpPr>
            <a:spLocks noGrp="1"/>
          </p:cNvSpPr>
          <p:nvPr>
            <p:ph idx="1"/>
          </p:nvPr>
        </p:nvSpPr>
        <p:spPr/>
        <p:txBody>
          <a:bodyPr>
            <a:normAutofit lnSpcReduction="10000"/>
          </a:bodyPr>
          <a:lstStyle/>
          <a:p>
            <a:pPr lvl="1"/>
            <a:r>
              <a:rPr lang="en-US" altLang="zh-CN" dirty="0"/>
              <a:t>BYTE </a:t>
            </a:r>
            <a:r>
              <a:rPr lang="en-US" altLang="zh-CN" dirty="0" err="1"/>
              <a:t>iPixelType</a:t>
            </a:r>
            <a:r>
              <a:rPr lang="en-US" altLang="zh-CN" dirty="0"/>
              <a:t>;  //</a:t>
            </a:r>
            <a:r>
              <a:rPr lang="zh-CN" altLang="en-US" dirty="0"/>
              <a:t>说明像素类型是</a:t>
            </a:r>
            <a:r>
              <a:rPr lang="en-US" altLang="zh-CN" dirty="0"/>
              <a:t>RGBA</a:t>
            </a:r>
            <a:r>
              <a:rPr lang="zh-CN" altLang="en-US" dirty="0"/>
              <a:t>还是颜色索引，这里取</a:t>
            </a:r>
            <a:r>
              <a:rPr lang="en-US" altLang="zh-CN" dirty="0"/>
              <a:t>PFD_TYPE_RGBA=0</a:t>
            </a:r>
          </a:p>
          <a:p>
            <a:pPr lvl="1"/>
            <a:r>
              <a:rPr lang="en-US" altLang="zh-CN" dirty="0"/>
              <a:t>BYTE </a:t>
            </a:r>
            <a:r>
              <a:rPr lang="en-US" altLang="zh-CN" dirty="0" err="1"/>
              <a:t>cColorBits</a:t>
            </a:r>
            <a:r>
              <a:rPr lang="en-US" altLang="zh-CN" dirty="0"/>
              <a:t>;  //</a:t>
            </a:r>
            <a:r>
              <a:rPr lang="zh-CN" altLang="en-US" dirty="0"/>
              <a:t>每个颜色缓冲区中颜色位平面的数目，对颜色索引方式是缓冲区大小，这里取</a:t>
            </a:r>
            <a:r>
              <a:rPr lang="en-US" altLang="zh-CN" dirty="0"/>
              <a:t>8</a:t>
            </a:r>
          </a:p>
          <a:p>
            <a:pPr lvl="1"/>
            <a:r>
              <a:rPr lang="en-US" altLang="zh-CN" dirty="0"/>
              <a:t>BYTE </a:t>
            </a:r>
            <a:r>
              <a:rPr lang="en-US" altLang="zh-CN" dirty="0" err="1"/>
              <a:t>cDepthBits</a:t>
            </a:r>
            <a:r>
              <a:rPr lang="en-US" altLang="zh-CN" dirty="0"/>
              <a:t>; // </a:t>
            </a:r>
            <a:r>
              <a:rPr lang="en-US" altLang="zh-CN" dirty="0" err="1"/>
              <a:t>zBuffer</a:t>
            </a:r>
            <a:r>
              <a:rPr lang="zh-CN" altLang="en-US" dirty="0"/>
              <a:t>的深度</a:t>
            </a:r>
            <a:endParaRPr lang="en-US" altLang="zh-CN" dirty="0"/>
          </a:p>
          <a:p>
            <a:pPr lvl="1"/>
            <a:r>
              <a:rPr lang="en-US" altLang="zh-CN" dirty="0"/>
              <a:t>BYTE </a:t>
            </a:r>
            <a:r>
              <a:rPr lang="en-US" altLang="zh-CN" dirty="0" err="1"/>
              <a:t>cAccumBits</a:t>
            </a:r>
            <a:r>
              <a:rPr lang="en-US" altLang="zh-CN" dirty="0"/>
              <a:t>; //</a:t>
            </a:r>
            <a:r>
              <a:rPr lang="zh-CN" altLang="en-US" dirty="0"/>
              <a:t>累加缓冲区中全部位平面的数目</a:t>
            </a:r>
            <a:endParaRPr lang="en-US" altLang="zh-CN" dirty="0"/>
          </a:p>
          <a:p>
            <a:pPr lvl="1"/>
            <a:r>
              <a:rPr lang="en-US" altLang="zh-CN" dirty="0"/>
              <a:t>BYTE </a:t>
            </a:r>
            <a:r>
              <a:rPr lang="en-US" altLang="zh-CN" dirty="0" err="1"/>
              <a:t>cStencilBits</a:t>
            </a:r>
            <a:r>
              <a:rPr lang="en-US" altLang="zh-CN" dirty="0"/>
              <a:t>;    //</a:t>
            </a:r>
            <a:r>
              <a:rPr lang="zh-CN" altLang="en-US" dirty="0"/>
              <a:t>模板缓冲区的深度</a:t>
            </a:r>
            <a:endParaRPr lang="en-US" altLang="zh-CN" dirty="0"/>
          </a:p>
          <a:p>
            <a:pPr lvl="1"/>
            <a:r>
              <a:rPr lang="en-US" altLang="zh-CN" dirty="0"/>
              <a:t>DWORD </a:t>
            </a:r>
            <a:r>
              <a:rPr lang="en-US" altLang="zh-CN" dirty="0" err="1"/>
              <a:t>dwLayerMask</a:t>
            </a:r>
            <a:r>
              <a:rPr lang="en-US" altLang="zh-CN" dirty="0"/>
              <a:t>;    //</a:t>
            </a:r>
            <a:r>
              <a:rPr lang="zh-CN" altLang="en-US" dirty="0"/>
              <a:t>被忽略，为了一致性而包含的</a:t>
            </a:r>
            <a:endParaRPr lang="en-US" altLang="zh-CN" dirty="0"/>
          </a:p>
          <a:p>
            <a:pPr lvl="2"/>
            <a:r>
              <a:rPr lang="en-US" altLang="zh-CN" dirty="0"/>
              <a:t>PFD_MAIN_PLANE </a:t>
            </a:r>
            <a:r>
              <a:rPr lang="zh-CN" altLang="en-US" dirty="0"/>
              <a:t>取值为</a:t>
            </a:r>
            <a:r>
              <a:rPr lang="en-US" altLang="zh-CN" dirty="0"/>
              <a:t>0</a:t>
            </a:r>
          </a:p>
          <a:p>
            <a:pPr lvl="1"/>
            <a:r>
              <a:rPr lang="en-US" altLang="zh-CN" dirty="0"/>
              <a:t>BYTE </a:t>
            </a:r>
            <a:r>
              <a:rPr lang="en-US" altLang="zh-CN" dirty="0" err="1"/>
              <a:t>iLayerType</a:t>
            </a:r>
            <a:r>
              <a:rPr lang="en-US" altLang="zh-CN" dirty="0"/>
              <a:t>;      //</a:t>
            </a:r>
            <a:r>
              <a:rPr lang="zh-CN" altLang="en-US" dirty="0"/>
              <a:t>被忽略，为了一致性而包含的</a:t>
            </a:r>
            <a:endParaRPr lang="en-US" altLang="zh-CN" dirty="0"/>
          </a:p>
          <a:p>
            <a:pPr lvl="2"/>
            <a:r>
              <a:rPr lang="en-US" altLang="zh-CN" dirty="0"/>
              <a:t>PFD_MAIN_PLANE </a:t>
            </a:r>
            <a:r>
              <a:rPr lang="zh-CN" altLang="en-US" dirty="0"/>
              <a:t>取值为</a:t>
            </a:r>
            <a:r>
              <a:rPr lang="en-US" altLang="zh-CN" dirty="0"/>
              <a:t>0</a:t>
            </a:r>
            <a:r>
              <a:rPr lang="zh-CN" altLang="en-US" dirty="0"/>
              <a:t>，也不知道到底是哪个</a:t>
            </a:r>
            <a:endParaRPr lang="en-US" altLang="zh-CN" dirty="0"/>
          </a:p>
          <a:p>
            <a:r>
              <a:rPr lang="en-US" altLang="zh-CN" dirty="0"/>
              <a:t>Reference</a:t>
            </a:r>
            <a:r>
              <a:rPr lang="zh-CN" altLang="en-US" dirty="0"/>
              <a:t>：</a:t>
            </a:r>
            <a:r>
              <a:rPr lang="en-US" altLang="zh-CN" dirty="0">
                <a:hlinkClick r:id="rId2"/>
              </a:rPr>
              <a:t>https://www.cnblogs.com/jixiaohua/p/11230074.html</a:t>
            </a:r>
            <a:endParaRPr lang="en-US" altLang="zh-CN" dirty="0"/>
          </a:p>
          <a:p>
            <a:pPr lvl="1"/>
            <a:endParaRPr lang="zh-CN" altLang="en-US" dirty="0"/>
          </a:p>
        </p:txBody>
      </p:sp>
    </p:spTree>
    <p:extLst>
      <p:ext uri="{BB962C8B-B14F-4D97-AF65-F5344CB8AC3E}">
        <p14:creationId xmlns:p14="http://schemas.microsoft.com/office/powerpoint/2010/main" val="35518536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DF1D0-3FFD-EE36-B02B-CE81BBA5EEB2}"/>
              </a:ext>
            </a:extLst>
          </p:cNvPr>
          <p:cNvSpPr>
            <a:spLocks noGrp="1"/>
          </p:cNvSpPr>
          <p:nvPr>
            <p:ph type="title"/>
          </p:nvPr>
        </p:nvSpPr>
        <p:spPr/>
        <p:txBody>
          <a:bodyPr/>
          <a:lstStyle/>
          <a:p>
            <a:r>
              <a:rPr lang="en-US" altLang="zh-CN" dirty="0" err="1"/>
              <a:t>MainLoop</a:t>
            </a:r>
            <a:endParaRPr lang="zh-CN" altLang="en-US" dirty="0"/>
          </a:p>
        </p:txBody>
      </p:sp>
      <p:sp>
        <p:nvSpPr>
          <p:cNvPr id="3" name="内容占位符 2">
            <a:extLst>
              <a:ext uri="{FF2B5EF4-FFF2-40B4-BE49-F238E27FC236}">
                <a16:creationId xmlns:a16="http://schemas.microsoft.com/office/drawing/2014/main" id="{86EEDA92-A023-C11F-1B54-104094E2BDA9}"/>
              </a:ext>
            </a:extLst>
          </p:cNvPr>
          <p:cNvSpPr>
            <a:spLocks noGrp="1"/>
          </p:cNvSpPr>
          <p:nvPr>
            <p:ph idx="1"/>
          </p:nvPr>
        </p:nvSpPr>
        <p:spPr/>
        <p:txBody>
          <a:bodyPr>
            <a:normAutofit lnSpcReduction="10000"/>
          </a:bodyPr>
          <a:lstStyle/>
          <a:p>
            <a:r>
              <a:rPr lang="zh-CN" altLang="en-US" dirty="0"/>
              <a:t>调用 </a:t>
            </a:r>
            <a:r>
              <a:rPr lang="en-US" altLang="zh-CN" dirty="0" err="1"/>
              <a:t>ChoosePixelFormat</a:t>
            </a:r>
            <a:r>
              <a:rPr lang="en-US" altLang="zh-CN" dirty="0"/>
              <a:t> </a:t>
            </a:r>
            <a:r>
              <a:rPr lang="zh-CN" altLang="en-US" dirty="0"/>
              <a:t>以查找最佳匹配像素格式，然后使用 </a:t>
            </a:r>
            <a:r>
              <a:rPr lang="en-US" altLang="zh-CN" dirty="0" err="1"/>
              <a:t>ChoosePixelFormat</a:t>
            </a:r>
            <a:r>
              <a:rPr lang="en-US" altLang="zh-CN" dirty="0"/>
              <a:t> </a:t>
            </a:r>
            <a:r>
              <a:rPr lang="zh-CN" altLang="en-US" dirty="0"/>
              <a:t>的结果调用 </a:t>
            </a:r>
            <a:r>
              <a:rPr lang="en-US" altLang="zh-CN" dirty="0" err="1"/>
              <a:t>SetPixelFormat</a:t>
            </a:r>
            <a:r>
              <a:rPr lang="zh-CN" altLang="en-US" dirty="0"/>
              <a:t>。</a:t>
            </a:r>
            <a:endParaRPr lang="en-US" altLang="zh-CN" dirty="0"/>
          </a:p>
          <a:p>
            <a:r>
              <a:rPr lang="en-US" altLang="zh-CN" dirty="0" err="1"/>
              <a:t>SetPixelFormat</a:t>
            </a:r>
            <a:r>
              <a:rPr lang="zh-CN" altLang="en-US" dirty="0"/>
              <a:t>如果返回值为</a:t>
            </a:r>
            <a:r>
              <a:rPr lang="en-US" altLang="zh-CN" dirty="0"/>
              <a:t>0</a:t>
            </a:r>
            <a:r>
              <a:rPr lang="zh-CN" altLang="en-US" dirty="0"/>
              <a:t>，则表示没有合适的格式，直接结束，否则进行上下文创建</a:t>
            </a:r>
            <a:endParaRPr lang="en-US" altLang="zh-CN" dirty="0"/>
          </a:p>
          <a:p>
            <a:r>
              <a:rPr lang="en-US" altLang="zh-CN" b="0" i="0" dirty="0" err="1">
                <a:solidFill>
                  <a:srgbClr val="333333"/>
                </a:solidFill>
                <a:effectLst/>
                <a:latin typeface="-apple-system"/>
              </a:rPr>
              <a:t>WglCreateContext</a:t>
            </a:r>
            <a:r>
              <a:rPr lang="zh-CN" altLang="en-US" b="0" i="0" dirty="0">
                <a:solidFill>
                  <a:srgbClr val="333333"/>
                </a:solidFill>
                <a:effectLst/>
                <a:latin typeface="-apple-system"/>
              </a:rPr>
              <a:t>函数创建一个新的</a:t>
            </a:r>
            <a:r>
              <a:rPr lang="en-US" altLang="zh-CN" b="0" i="0" dirty="0">
                <a:solidFill>
                  <a:srgbClr val="333333"/>
                </a:solidFill>
                <a:effectLst/>
                <a:latin typeface="-apple-system"/>
              </a:rPr>
              <a:t>OpenGL</a:t>
            </a:r>
            <a:r>
              <a:rPr lang="zh-CN" altLang="en-US" b="0" i="0" dirty="0">
                <a:solidFill>
                  <a:srgbClr val="333333"/>
                </a:solidFill>
                <a:effectLst/>
                <a:latin typeface="-apple-system"/>
              </a:rPr>
              <a:t>渲染描述表</a:t>
            </a:r>
            <a:r>
              <a:rPr lang="en-US" altLang="zh-CN" b="0" i="0" dirty="0">
                <a:solidFill>
                  <a:srgbClr val="333333"/>
                </a:solidFill>
                <a:effectLst/>
                <a:latin typeface="-apple-system"/>
              </a:rPr>
              <a:t>,</a:t>
            </a:r>
            <a:r>
              <a:rPr lang="zh-CN" altLang="en-US" b="0" i="0" dirty="0">
                <a:solidFill>
                  <a:srgbClr val="333333"/>
                </a:solidFill>
                <a:effectLst/>
                <a:latin typeface="-apple-system"/>
              </a:rPr>
              <a:t>此描述表必须适用于绘制到由</a:t>
            </a:r>
            <a:r>
              <a:rPr lang="en-US" altLang="zh-CN" b="0" i="0" dirty="0" err="1">
                <a:solidFill>
                  <a:srgbClr val="333333"/>
                </a:solidFill>
                <a:effectLst/>
                <a:latin typeface="-apple-system"/>
              </a:rPr>
              <a:t>hdc</a:t>
            </a:r>
            <a:r>
              <a:rPr lang="zh-CN" altLang="en-US" b="0" i="0" dirty="0">
                <a:solidFill>
                  <a:srgbClr val="333333"/>
                </a:solidFill>
                <a:effectLst/>
                <a:latin typeface="-apple-system"/>
              </a:rPr>
              <a:t>返回的设备</a:t>
            </a:r>
            <a:r>
              <a:rPr lang="en-US" altLang="zh-CN" b="0" i="0" dirty="0">
                <a:solidFill>
                  <a:srgbClr val="333333"/>
                </a:solidFill>
                <a:effectLst/>
                <a:latin typeface="-apple-system"/>
              </a:rPr>
              <a:t>.</a:t>
            </a:r>
            <a:r>
              <a:rPr lang="zh-CN" altLang="en-US" b="0" i="0" dirty="0">
                <a:solidFill>
                  <a:srgbClr val="333333"/>
                </a:solidFill>
                <a:effectLst/>
                <a:latin typeface="-apple-system"/>
              </a:rPr>
              <a:t>这个渲染描述表将有和设备上下文</a:t>
            </a:r>
            <a:r>
              <a:rPr lang="en-US" altLang="zh-CN" b="0" i="0" dirty="0">
                <a:solidFill>
                  <a:srgbClr val="333333"/>
                </a:solidFill>
                <a:effectLst/>
                <a:latin typeface="-apple-system"/>
              </a:rPr>
              <a:t>(dc)</a:t>
            </a:r>
            <a:r>
              <a:rPr lang="zh-CN" altLang="en-US" b="0" i="0" dirty="0">
                <a:solidFill>
                  <a:srgbClr val="333333"/>
                </a:solidFill>
                <a:effectLst/>
                <a:latin typeface="-apple-system"/>
              </a:rPr>
              <a:t>一样的像素格式</a:t>
            </a:r>
            <a:r>
              <a:rPr lang="en-US" altLang="zh-CN" b="0" i="0" dirty="0">
                <a:solidFill>
                  <a:srgbClr val="333333"/>
                </a:solidFill>
                <a:effectLst/>
                <a:latin typeface="-apple-system"/>
              </a:rPr>
              <a:t>.</a:t>
            </a:r>
            <a:r>
              <a:rPr lang="zh-CN" altLang="en-US" b="0" i="0" dirty="0">
                <a:solidFill>
                  <a:srgbClr val="333333"/>
                </a:solidFill>
                <a:effectLst/>
                <a:latin typeface="-apple-system"/>
              </a:rPr>
              <a:t>返回有效的</a:t>
            </a:r>
            <a:r>
              <a:rPr lang="en-US" altLang="zh-CN" b="0" i="0" dirty="0">
                <a:solidFill>
                  <a:srgbClr val="333333"/>
                </a:solidFill>
                <a:effectLst/>
                <a:latin typeface="-apple-system"/>
              </a:rPr>
              <a:t>OpenGL</a:t>
            </a:r>
            <a:r>
              <a:rPr lang="zh-CN" altLang="en-US" b="0" i="0" dirty="0">
                <a:solidFill>
                  <a:srgbClr val="333333"/>
                </a:solidFill>
                <a:effectLst/>
                <a:latin typeface="-apple-system"/>
              </a:rPr>
              <a:t>渲染描述表句柄</a:t>
            </a:r>
            <a:r>
              <a:rPr lang="en-US" altLang="zh-CN" b="0" i="0" dirty="0">
                <a:solidFill>
                  <a:srgbClr val="333333"/>
                </a:solidFill>
                <a:effectLst/>
                <a:latin typeface="-apple-system"/>
              </a:rPr>
              <a:t>.</a:t>
            </a:r>
            <a:r>
              <a:rPr lang="zh-CN" altLang="en-US" b="0" i="0" dirty="0">
                <a:solidFill>
                  <a:srgbClr val="333333"/>
                </a:solidFill>
                <a:effectLst/>
                <a:latin typeface="-apple-system"/>
              </a:rPr>
              <a:t>否则返回</a:t>
            </a:r>
            <a:r>
              <a:rPr lang="en-US" altLang="zh-CN" b="0" i="0" dirty="0">
                <a:solidFill>
                  <a:srgbClr val="333333"/>
                </a:solidFill>
                <a:effectLst/>
                <a:latin typeface="-apple-system"/>
              </a:rPr>
              <a:t>NULL.</a:t>
            </a:r>
          </a:p>
          <a:p>
            <a:r>
              <a:rPr lang="en-US" altLang="zh-CN" dirty="0" err="1"/>
              <a:t>wglMakeCurrent</a:t>
            </a:r>
            <a:r>
              <a:rPr lang="en-US" altLang="zh-CN" dirty="0"/>
              <a:t> </a:t>
            </a:r>
            <a:r>
              <a:rPr lang="zh-CN" altLang="en-US" dirty="0"/>
              <a:t>函数采用呈现上下文句柄和设备上下文句柄作为参数。 线程发出的所有后续 </a:t>
            </a:r>
            <a:r>
              <a:rPr lang="en-US" altLang="zh-CN" dirty="0"/>
              <a:t>OpenGL </a:t>
            </a:r>
            <a:r>
              <a:rPr lang="zh-CN" altLang="en-US" dirty="0"/>
              <a:t>调用均通过该呈现上下文进行，并在该设备上下文引用的设备上绘制。</a:t>
            </a:r>
            <a:endParaRPr lang="en-US" altLang="zh-CN" dirty="0"/>
          </a:p>
          <a:p>
            <a:endParaRPr lang="zh-CN" altLang="en-US" dirty="0"/>
          </a:p>
        </p:txBody>
      </p:sp>
    </p:spTree>
    <p:extLst>
      <p:ext uri="{BB962C8B-B14F-4D97-AF65-F5344CB8AC3E}">
        <p14:creationId xmlns:p14="http://schemas.microsoft.com/office/powerpoint/2010/main" val="2378526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42F9C-3BC1-3BB9-A8A3-3750E0770D49}"/>
              </a:ext>
            </a:extLst>
          </p:cNvPr>
          <p:cNvSpPr>
            <a:spLocks noGrp="1"/>
          </p:cNvSpPr>
          <p:nvPr>
            <p:ph type="title"/>
          </p:nvPr>
        </p:nvSpPr>
        <p:spPr/>
        <p:txBody>
          <a:bodyPr/>
          <a:lstStyle/>
          <a:p>
            <a:r>
              <a:rPr lang="en-US" altLang="zh-CN" dirty="0" err="1"/>
              <a:t>MainLoop</a:t>
            </a:r>
            <a:endParaRPr lang="zh-CN" altLang="en-US" dirty="0"/>
          </a:p>
        </p:txBody>
      </p:sp>
      <p:sp>
        <p:nvSpPr>
          <p:cNvPr id="3" name="内容占位符 2">
            <a:extLst>
              <a:ext uri="{FF2B5EF4-FFF2-40B4-BE49-F238E27FC236}">
                <a16:creationId xmlns:a16="http://schemas.microsoft.com/office/drawing/2014/main" id="{875713EB-EF9A-7050-56BF-E7EDE53E2350}"/>
              </a:ext>
            </a:extLst>
          </p:cNvPr>
          <p:cNvSpPr>
            <a:spLocks noGrp="1"/>
          </p:cNvSpPr>
          <p:nvPr>
            <p:ph idx="1"/>
          </p:nvPr>
        </p:nvSpPr>
        <p:spPr/>
        <p:txBody>
          <a:bodyPr/>
          <a:lstStyle/>
          <a:p>
            <a:r>
              <a:rPr lang="en-US" altLang="zh-CN" dirty="0" err="1">
                <a:solidFill>
                  <a:srgbClr val="333333"/>
                </a:solidFill>
                <a:latin typeface="-apple-system"/>
              </a:rPr>
              <a:t>wglDeleteContext</a:t>
            </a:r>
            <a:r>
              <a:rPr lang="en-US" altLang="zh-CN" dirty="0">
                <a:solidFill>
                  <a:srgbClr val="333333"/>
                </a:solidFill>
                <a:latin typeface="-apple-system"/>
              </a:rPr>
              <a:t> </a:t>
            </a:r>
            <a:r>
              <a:rPr lang="zh-CN" altLang="en-US" dirty="0">
                <a:solidFill>
                  <a:srgbClr val="333333"/>
                </a:solidFill>
                <a:latin typeface="-apple-system"/>
              </a:rPr>
              <a:t>函数采用单个参数，即要删除的呈现上下文的句柄。 在调用 </a:t>
            </a:r>
            <a:r>
              <a:rPr lang="en-US" altLang="zh-CN" dirty="0" err="1">
                <a:solidFill>
                  <a:srgbClr val="333333"/>
                </a:solidFill>
                <a:latin typeface="-apple-system"/>
              </a:rPr>
              <a:t>wglDeleteContext</a:t>
            </a:r>
            <a:r>
              <a:rPr lang="en-US" altLang="zh-CN" dirty="0">
                <a:solidFill>
                  <a:srgbClr val="333333"/>
                </a:solidFill>
                <a:latin typeface="-apple-system"/>
              </a:rPr>
              <a:t> </a:t>
            </a:r>
            <a:r>
              <a:rPr lang="zh-CN" altLang="en-US" dirty="0">
                <a:solidFill>
                  <a:srgbClr val="333333"/>
                </a:solidFill>
                <a:latin typeface="-apple-system"/>
              </a:rPr>
              <a:t>之前，通过调用 </a:t>
            </a:r>
            <a:r>
              <a:rPr lang="en-US" altLang="zh-CN" dirty="0" err="1">
                <a:solidFill>
                  <a:srgbClr val="333333"/>
                </a:solidFill>
                <a:latin typeface="-apple-system"/>
              </a:rPr>
              <a:t>wglMakeCurrent</a:t>
            </a:r>
            <a:r>
              <a:rPr lang="en-US" altLang="zh-CN" dirty="0">
                <a:solidFill>
                  <a:srgbClr val="333333"/>
                </a:solidFill>
                <a:latin typeface="-apple-system"/>
              </a:rPr>
              <a:t> </a:t>
            </a:r>
            <a:r>
              <a:rPr lang="zh-CN" altLang="en-US" dirty="0">
                <a:solidFill>
                  <a:srgbClr val="333333"/>
                </a:solidFill>
                <a:latin typeface="-apple-system"/>
              </a:rPr>
              <a:t>使呈现上下文不是最新的，并根据需要调用 </a:t>
            </a:r>
            <a:r>
              <a:rPr lang="en-US" altLang="zh-CN" dirty="0" err="1">
                <a:solidFill>
                  <a:srgbClr val="333333"/>
                </a:solidFill>
                <a:latin typeface="-apple-system"/>
              </a:rPr>
              <a:t>DeleteDC</a:t>
            </a:r>
            <a:r>
              <a:rPr lang="en-US" altLang="zh-CN" dirty="0">
                <a:solidFill>
                  <a:srgbClr val="333333"/>
                </a:solidFill>
                <a:latin typeface="-apple-system"/>
              </a:rPr>
              <a:t> </a:t>
            </a:r>
            <a:r>
              <a:rPr lang="zh-CN" altLang="en-US" dirty="0">
                <a:solidFill>
                  <a:srgbClr val="333333"/>
                </a:solidFill>
                <a:latin typeface="-apple-system"/>
              </a:rPr>
              <a:t>或 </a:t>
            </a:r>
            <a:r>
              <a:rPr lang="en-US" altLang="zh-CN" dirty="0" err="1">
                <a:solidFill>
                  <a:srgbClr val="333333"/>
                </a:solidFill>
                <a:latin typeface="-apple-system"/>
              </a:rPr>
              <a:t>ReleaseDC</a:t>
            </a:r>
            <a:r>
              <a:rPr lang="en-US" altLang="zh-CN" dirty="0">
                <a:solidFill>
                  <a:srgbClr val="333333"/>
                </a:solidFill>
                <a:latin typeface="-apple-system"/>
              </a:rPr>
              <a:t> </a:t>
            </a:r>
            <a:r>
              <a:rPr lang="zh-CN" altLang="en-US" dirty="0">
                <a:solidFill>
                  <a:srgbClr val="333333"/>
                </a:solidFill>
                <a:latin typeface="-apple-system"/>
              </a:rPr>
              <a:t>来删除或释放关联的设备上下文。</a:t>
            </a:r>
            <a:endParaRPr lang="en-US" altLang="zh-CN" dirty="0">
              <a:solidFill>
                <a:srgbClr val="333333"/>
              </a:solidFill>
              <a:latin typeface="-apple-system"/>
            </a:endParaRPr>
          </a:p>
          <a:p>
            <a:r>
              <a:rPr lang="en-US" altLang="zh-CN" dirty="0" err="1">
                <a:solidFill>
                  <a:srgbClr val="333333"/>
                </a:solidFill>
                <a:latin typeface="-apple-system"/>
              </a:rPr>
              <a:t>GetClientRect</a:t>
            </a:r>
            <a:r>
              <a:rPr lang="zh-CN" altLang="en-US" dirty="0">
                <a:solidFill>
                  <a:srgbClr val="333333"/>
                </a:solidFill>
                <a:latin typeface="-apple-system"/>
              </a:rPr>
              <a:t>用于取得指定窗口的客户区域大小。用于显示内容的区域叫</a:t>
            </a:r>
            <a:r>
              <a:rPr lang="en-US" altLang="zh-CN" dirty="0">
                <a:solidFill>
                  <a:srgbClr val="333333"/>
                </a:solidFill>
                <a:latin typeface="-apple-system"/>
              </a:rPr>
              <a:t>Client</a:t>
            </a:r>
            <a:r>
              <a:rPr lang="zh-CN" altLang="en-US" dirty="0">
                <a:solidFill>
                  <a:srgbClr val="333333"/>
                </a:solidFill>
                <a:latin typeface="-apple-system"/>
              </a:rPr>
              <a:t>区（客户区），消息是由</a:t>
            </a:r>
            <a:r>
              <a:rPr lang="en-US" altLang="zh-CN" dirty="0">
                <a:solidFill>
                  <a:srgbClr val="333333"/>
                </a:solidFill>
                <a:latin typeface="-apple-system"/>
              </a:rPr>
              <a:t>WM_PAINT</a:t>
            </a:r>
            <a:r>
              <a:rPr lang="zh-CN" altLang="en-US" dirty="0">
                <a:solidFill>
                  <a:srgbClr val="333333"/>
                </a:solidFill>
                <a:latin typeface="-apple-system"/>
              </a:rPr>
              <a:t>发出的</a:t>
            </a:r>
            <a:r>
              <a:rPr lang="en-US" altLang="zh-CN" dirty="0">
                <a:solidFill>
                  <a:srgbClr val="333333"/>
                </a:solidFill>
                <a:latin typeface="-apple-system"/>
              </a:rPr>
              <a:t>;</a:t>
            </a:r>
            <a:r>
              <a:rPr lang="zh-CN" altLang="en-US" dirty="0">
                <a:solidFill>
                  <a:srgbClr val="333333"/>
                </a:solidFill>
                <a:latin typeface="-apple-system"/>
              </a:rPr>
              <a:t> </a:t>
            </a:r>
            <a:r>
              <a:rPr lang="en-US" altLang="zh-CN" dirty="0" err="1">
                <a:solidFill>
                  <a:srgbClr val="333333"/>
                </a:solidFill>
                <a:latin typeface="-apple-system"/>
              </a:rPr>
              <a:t>Non</a:t>
            </a:r>
            <a:r>
              <a:rPr lang="en-US" altLang="zh-CN" dirty="0" err="1">
                <a:solidFill>
                  <a:srgbClr val="333333"/>
                </a:solidFill>
                <a:latin typeface="-apple-system"/>
                <a:hlinkClick r:id="rId2">
                  <a:extLst>
                    <a:ext uri="{A12FA001-AC4F-418D-AE19-62706E023703}">
                      <ahyp:hlinkClr xmlns:ahyp="http://schemas.microsoft.com/office/drawing/2018/hyperlinkcolor" val="tx"/>
                    </a:ext>
                  </a:extLst>
                </a:hlinkClick>
              </a:rPr>
              <a:t>Client</a:t>
            </a:r>
            <a:r>
              <a:rPr lang="zh-CN" altLang="en-US" dirty="0">
                <a:solidFill>
                  <a:srgbClr val="333333"/>
                </a:solidFill>
                <a:latin typeface="-apple-system"/>
              </a:rPr>
              <a:t>（非客户区）用于显示命令按钮及窗口标题等，非客户区的绘图是由</a:t>
            </a:r>
            <a:r>
              <a:rPr lang="en-US" altLang="zh-CN" dirty="0">
                <a:solidFill>
                  <a:srgbClr val="333333"/>
                </a:solidFill>
                <a:latin typeface="-apple-system"/>
              </a:rPr>
              <a:t>WM_NCPAINT</a:t>
            </a:r>
            <a:r>
              <a:rPr lang="zh-CN" altLang="en-US" dirty="0">
                <a:solidFill>
                  <a:srgbClr val="333333"/>
                </a:solidFill>
                <a:latin typeface="-apple-system"/>
              </a:rPr>
              <a:t>发出</a:t>
            </a:r>
          </a:p>
        </p:txBody>
      </p:sp>
    </p:spTree>
    <p:extLst>
      <p:ext uri="{BB962C8B-B14F-4D97-AF65-F5344CB8AC3E}">
        <p14:creationId xmlns:p14="http://schemas.microsoft.com/office/powerpoint/2010/main" val="3999966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BF69A-74D5-81B9-9CB1-863D6D0A7033}"/>
              </a:ext>
            </a:extLst>
          </p:cNvPr>
          <p:cNvSpPr>
            <a:spLocks noGrp="1"/>
          </p:cNvSpPr>
          <p:nvPr>
            <p:ph type="title"/>
          </p:nvPr>
        </p:nvSpPr>
        <p:spPr/>
        <p:txBody>
          <a:bodyPr/>
          <a:lstStyle/>
          <a:p>
            <a:r>
              <a:rPr lang="en-US" altLang="zh-CN" dirty="0" err="1"/>
              <a:t>GlInit</a:t>
            </a:r>
            <a:endParaRPr lang="zh-CN" altLang="en-US" dirty="0"/>
          </a:p>
        </p:txBody>
      </p:sp>
      <p:sp>
        <p:nvSpPr>
          <p:cNvPr id="3" name="内容占位符 2">
            <a:extLst>
              <a:ext uri="{FF2B5EF4-FFF2-40B4-BE49-F238E27FC236}">
                <a16:creationId xmlns:a16="http://schemas.microsoft.com/office/drawing/2014/main" id="{EA1ACD52-2CD9-2CED-A65C-45A04BC6D75B}"/>
              </a:ext>
            </a:extLst>
          </p:cNvPr>
          <p:cNvSpPr>
            <a:spLocks noGrp="1"/>
          </p:cNvSpPr>
          <p:nvPr>
            <p:ph idx="1"/>
          </p:nvPr>
        </p:nvSpPr>
        <p:spPr/>
        <p:txBody>
          <a:bodyPr/>
          <a:lstStyle/>
          <a:p>
            <a:r>
              <a:rPr lang="en-US" altLang="zh-CN" dirty="0"/>
              <a:t>GL</a:t>
            </a:r>
            <a:r>
              <a:rPr lang="zh-CN" altLang="en-US" dirty="0"/>
              <a:t>初始化过程</a:t>
            </a:r>
            <a:endParaRPr lang="en-US" altLang="zh-CN" dirty="0"/>
          </a:p>
          <a:p>
            <a:r>
              <a:rPr lang="zh-CN" altLang="en-US" dirty="0"/>
              <a:t>有两个重点函数</a:t>
            </a:r>
            <a:endParaRPr lang="en-US" altLang="zh-CN" dirty="0"/>
          </a:p>
          <a:p>
            <a:pPr lvl="1"/>
            <a:r>
              <a:rPr lang="en-US" altLang="zh-CN" dirty="0" err="1"/>
              <a:t>SetLightSource</a:t>
            </a:r>
            <a:r>
              <a:rPr lang="zh-CN" altLang="en-US" dirty="0"/>
              <a:t>，设置点光源</a:t>
            </a:r>
            <a:endParaRPr lang="en-US" altLang="zh-CN" dirty="0"/>
          </a:p>
          <a:p>
            <a:pPr lvl="1"/>
            <a:r>
              <a:rPr lang="en-US" altLang="zh-CN" dirty="0" err="1"/>
              <a:t>CreateSphere</a:t>
            </a:r>
            <a:r>
              <a:rPr lang="zh-CN" altLang="en-US" dirty="0"/>
              <a:t>，创建球</a:t>
            </a:r>
            <a:endParaRPr lang="en-US" altLang="zh-CN" dirty="0"/>
          </a:p>
          <a:p>
            <a:r>
              <a:rPr lang="zh-CN" altLang="en-US" dirty="0"/>
              <a:t>以及一系列初始化</a:t>
            </a:r>
            <a:endParaRPr lang="en-US" altLang="zh-CN" dirty="0"/>
          </a:p>
          <a:p>
            <a:pPr lvl="1"/>
            <a:r>
              <a:rPr lang="en-US" altLang="zh-CN" dirty="0" err="1"/>
              <a:t>glEnable</a:t>
            </a:r>
            <a:r>
              <a:rPr lang="en-US" altLang="zh-CN" dirty="0"/>
              <a:t> GL_DEPTH_TEST</a:t>
            </a:r>
          </a:p>
          <a:p>
            <a:pPr lvl="1"/>
            <a:r>
              <a:rPr lang="en-US" altLang="zh-CN" dirty="0" err="1"/>
              <a:t>glEnable</a:t>
            </a:r>
            <a:r>
              <a:rPr lang="en-US" altLang="zh-CN" dirty="0"/>
              <a:t> GL_LIGHTING</a:t>
            </a:r>
          </a:p>
          <a:p>
            <a:pPr lvl="1"/>
            <a:r>
              <a:rPr lang="en-US" altLang="zh-CN" dirty="0" err="1"/>
              <a:t>glEnable</a:t>
            </a:r>
            <a:r>
              <a:rPr lang="en-US" altLang="zh-CN" dirty="0"/>
              <a:t> GL_CULL_FACE</a:t>
            </a:r>
          </a:p>
          <a:p>
            <a:pPr lvl="1"/>
            <a:r>
              <a:rPr lang="en-US" altLang="zh-CN" dirty="0" err="1"/>
              <a:t>glShadeMode</a:t>
            </a:r>
            <a:r>
              <a:rPr lang="en-US" altLang="zh-CN" dirty="0"/>
              <a:t> GL_SMOOTH</a:t>
            </a:r>
          </a:p>
          <a:p>
            <a:pPr lvl="1"/>
            <a:r>
              <a:rPr lang="en-US" altLang="zh-CN" dirty="0" err="1"/>
              <a:t>glEnable</a:t>
            </a:r>
            <a:r>
              <a:rPr lang="en-US" altLang="zh-CN" dirty="0"/>
              <a:t> GL_NORMALIZE</a:t>
            </a:r>
          </a:p>
          <a:p>
            <a:pPr lvl="1"/>
            <a:endParaRPr lang="zh-CN" altLang="en-US" dirty="0"/>
          </a:p>
        </p:txBody>
      </p:sp>
    </p:spTree>
    <p:extLst>
      <p:ext uri="{BB962C8B-B14F-4D97-AF65-F5344CB8AC3E}">
        <p14:creationId xmlns:p14="http://schemas.microsoft.com/office/powerpoint/2010/main" val="3490315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6FF64-53B4-FF0F-67E7-B48FBEA1E536}"/>
              </a:ext>
            </a:extLst>
          </p:cNvPr>
          <p:cNvSpPr>
            <a:spLocks noGrp="1"/>
          </p:cNvSpPr>
          <p:nvPr>
            <p:ph type="title"/>
          </p:nvPr>
        </p:nvSpPr>
        <p:spPr/>
        <p:txBody>
          <a:bodyPr/>
          <a:lstStyle/>
          <a:p>
            <a:r>
              <a:rPr lang="en-US" altLang="zh-CN" dirty="0" err="1"/>
              <a:t>CreateSphere</a:t>
            </a:r>
            <a:endParaRPr lang="zh-CN" altLang="en-US" dirty="0"/>
          </a:p>
        </p:txBody>
      </p:sp>
      <p:sp>
        <p:nvSpPr>
          <p:cNvPr id="3" name="内容占位符 2">
            <a:extLst>
              <a:ext uri="{FF2B5EF4-FFF2-40B4-BE49-F238E27FC236}">
                <a16:creationId xmlns:a16="http://schemas.microsoft.com/office/drawing/2014/main" id="{52F369AA-2018-1458-E609-1AA953D95245}"/>
              </a:ext>
            </a:extLst>
          </p:cNvPr>
          <p:cNvSpPr>
            <a:spLocks noGrp="1"/>
          </p:cNvSpPr>
          <p:nvPr>
            <p:ph idx="1"/>
          </p:nvPr>
        </p:nvSpPr>
        <p:spPr/>
        <p:txBody>
          <a:bodyPr>
            <a:normAutofit lnSpcReduction="10000"/>
          </a:bodyPr>
          <a:lstStyle/>
          <a:p>
            <a:r>
              <a:rPr lang="en-US" altLang="zh-CN" dirty="0" err="1"/>
              <a:t>glNewList</a:t>
            </a:r>
            <a:r>
              <a:rPr lang="en-US" altLang="zh-CN" dirty="0"/>
              <a:t> </a:t>
            </a:r>
            <a:r>
              <a:rPr lang="zh-CN" altLang="en-US" dirty="0"/>
              <a:t>开启一个指令队列，到</a:t>
            </a:r>
            <a:r>
              <a:rPr lang="en-US" altLang="zh-CN" dirty="0" err="1"/>
              <a:t>glEndList</a:t>
            </a:r>
            <a:r>
              <a:rPr lang="zh-CN" altLang="en-US" dirty="0"/>
              <a:t>终止</a:t>
            </a:r>
            <a:endParaRPr lang="en-US" altLang="zh-CN" dirty="0"/>
          </a:p>
          <a:p>
            <a:r>
              <a:rPr lang="zh-CN" altLang="en-US" dirty="0"/>
              <a:t>然后绘制一个二次曲面</a:t>
            </a:r>
            <a:endParaRPr lang="en-US" altLang="zh-CN" dirty="0"/>
          </a:p>
          <a:p>
            <a:pPr lvl="1"/>
            <a:r>
              <a:rPr lang="en-US" altLang="zh-CN" dirty="0"/>
              <a:t>1. </a:t>
            </a:r>
            <a:r>
              <a:rPr lang="zh-CN" altLang="en-US" dirty="0"/>
              <a:t>创建二次曲面对象，</a:t>
            </a:r>
            <a:r>
              <a:rPr lang="en-US" altLang="zh-CN" dirty="0" err="1"/>
              <a:t>gluNewQuadric</a:t>
            </a:r>
            <a:r>
              <a:rPr lang="zh-CN" altLang="en-US" dirty="0"/>
              <a:t>。</a:t>
            </a:r>
            <a:endParaRPr lang="en-US" altLang="zh-CN" dirty="0"/>
          </a:p>
          <a:p>
            <a:pPr lvl="1"/>
            <a:r>
              <a:rPr lang="en-US" altLang="zh-CN" dirty="0"/>
              <a:t>2. </a:t>
            </a:r>
            <a:r>
              <a:rPr lang="zh-CN" altLang="en-US" dirty="0"/>
              <a:t>设置二次曲面绘制风格，</a:t>
            </a:r>
            <a:r>
              <a:rPr lang="en-US" altLang="zh-CN" dirty="0" err="1"/>
              <a:t>gluQuadricDrawStyle</a:t>
            </a:r>
            <a:r>
              <a:rPr lang="zh-CN" altLang="en-US" dirty="0"/>
              <a:t>。一般都是选用</a:t>
            </a:r>
            <a:r>
              <a:rPr lang="en-US" altLang="zh-CN" dirty="0"/>
              <a:t>GLU_FILL</a:t>
            </a:r>
            <a:r>
              <a:rPr lang="zh-CN" altLang="en-US" dirty="0"/>
              <a:t>风格，采用多边形来模拟</a:t>
            </a:r>
            <a:endParaRPr lang="en-US" altLang="zh-CN" dirty="0"/>
          </a:p>
          <a:p>
            <a:pPr lvl="1"/>
            <a:r>
              <a:rPr lang="en-US" altLang="zh-CN" dirty="0"/>
              <a:t>3.</a:t>
            </a:r>
            <a:r>
              <a:rPr lang="zh-CN" altLang="en-US" dirty="0"/>
              <a:t>设置法线风格。</a:t>
            </a:r>
            <a:r>
              <a:rPr lang="en-US" altLang="zh-CN" dirty="0" err="1"/>
              <a:t>gluQuadricNormals</a:t>
            </a:r>
            <a:r>
              <a:rPr lang="zh-CN" altLang="en-US" dirty="0"/>
              <a:t>。一般都是使用</a:t>
            </a:r>
            <a:r>
              <a:rPr lang="en-US" altLang="zh-CN" dirty="0"/>
              <a:t>GLU_SMOOTH</a:t>
            </a:r>
            <a:r>
              <a:rPr lang="zh-CN" altLang="en-US" dirty="0"/>
              <a:t>风格，对每个顶点都计算法线向量，是默认方式</a:t>
            </a:r>
            <a:endParaRPr lang="en-US" altLang="zh-CN" dirty="0"/>
          </a:p>
          <a:p>
            <a:pPr lvl="1"/>
            <a:r>
              <a:rPr lang="en-US" altLang="zh-CN" dirty="0"/>
              <a:t>4.</a:t>
            </a:r>
            <a:r>
              <a:rPr lang="zh-CN" altLang="en-US" dirty="0"/>
              <a:t>设置二次曲面的绘制方向。</a:t>
            </a:r>
            <a:r>
              <a:rPr lang="en-US" altLang="zh-CN" dirty="0" err="1"/>
              <a:t>gluQuadricOrientation</a:t>
            </a:r>
            <a:r>
              <a:rPr lang="zh-CN" altLang="en-US" dirty="0"/>
              <a:t>。一般使用</a:t>
            </a:r>
            <a:r>
              <a:rPr lang="en-US" altLang="zh-CN" dirty="0"/>
              <a:t>GLU_OUTSIDE, </a:t>
            </a:r>
            <a:r>
              <a:rPr lang="zh-CN" altLang="en-US" dirty="0"/>
              <a:t>按照所有的法线都指向外面的方式绘制。是默认方式</a:t>
            </a:r>
            <a:endParaRPr lang="en-US" altLang="zh-CN" dirty="0"/>
          </a:p>
          <a:p>
            <a:pPr lvl="1"/>
            <a:r>
              <a:rPr lang="en-US" altLang="zh-CN" dirty="0"/>
              <a:t>5.</a:t>
            </a:r>
            <a:r>
              <a:rPr lang="zh-CN" altLang="en-US" dirty="0"/>
              <a:t>设置纹理。</a:t>
            </a:r>
            <a:r>
              <a:rPr lang="en-US" altLang="zh-CN" dirty="0" err="1"/>
              <a:t>gluQuadricTexture</a:t>
            </a:r>
            <a:r>
              <a:rPr lang="zh-CN" altLang="en-US" dirty="0"/>
              <a:t>。设置是否自动计算纹理。默认是</a:t>
            </a:r>
            <a:r>
              <a:rPr lang="en-US" altLang="zh-CN" dirty="0"/>
              <a:t>GLU_FALSE</a:t>
            </a:r>
            <a:r>
              <a:rPr lang="zh-CN" altLang="en-US" dirty="0"/>
              <a:t>。当需要使用纹理时应修改为</a:t>
            </a:r>
            <a:r>
              <a:rPr lang="en-US" altLang="zh-CN" dirty="0"/>
              <a:t>GLU_TRUE.</a:t>
            </a:r>
          </a:p>
          <a:p>
            <a:pPr lvl="1"/>
            <a:r>
              <a:rPr lang="en-US" altLang="zh-CN" dirty="0"/>
              <a:t>6.</a:t>
            </a:r>
            <a:r>
              <a:rPr lang="zh-CN" altLang="en-US" dirty="0"/>
              <a:t>调用二次曲面绘制函数。</a:t>
            </a:r>
            <a:r>
              <a:rPr lang="en-US" altLang="zh-CN" dirty="0" err="1"/>
              <a:t>gluCylinder</a:t>
            </a:r>
            <a:r>
              <a:rPr lang="en-US" altLang="zh-CN" dirty="0"/>
              <a:t>/</a:t>
            </a:r>
            <a:r>
              <a:rPr lang="en-US" altLang="zh-CN" dirty="0" err="1"/>
              <a:t>gluSphere</a:t>
            </a:r>
            <a:r>
              <a:rPr lang="en-US" altLang="zh-CN" dirty="0"/>
              <a:t>/</a:t>
            </a:r>
            <a:r>
              <a:rPr lang="en-US" altLang="zh-CN" dirty="0" err="1"/>
              <a:t>gluDisk</a:t>
            </a:r>
            <a:r>
              <a:rPr lang="en-US" altLang="zh-CN" dirty="0"/>
              <a:t>/</a:t>
            </a:r>
            <a:r>
              <a:rPr lang="en-US" altLang="zh-CN" dirty="0" err="1"/>
              <a:t>gluPartialDisk</a:t>
            </a:r>
            <a:endParaRPr lang="zh-CN" altLang="en-US" dirty="0"/>
          </a:p>
        </p:txBody>
      </p:sp>
    </p:spTree>
    <p:extLst>
      <p:ext uri="{BB962C8B-B14F-4D97-AF65-F5344CB8AC3E}">
        <p14:creationId xmlns:p14="http://schemas.microsoft.com/office/powerpoint/2010/main" val="961754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6FF64-53B4-FF0F-67E7-B48FBEA1E536}"/>
              </a:ext>
            </a:extLst>
          </p:cNvPr>
          <p:cNvSpPr>
            <a:spLocks noGrp="1"/>
          </p:cNvSpPr>
          <p:nvPr>
            <p:ph type="title"/>
          </p:nvPr>
        </p:nvSpPr>
        <p:spPr/>
        <p:txBody>
          <a:bodyPr/>
          <a:lstStyle/>
          <a:p>
            <a:r>
              <a:rPr lang="en-US" altLang="zh-CN" dirty="0" err="1"/>
              <a:t>SetLightSource</a:t>
            </a:r>
            <a:endParaRPr lang="zh-CN" altLang="en-US" dirty="0"/>
          </a:p>
        </p:txBody>
      </p:sp>
      <p:sp>
        <p:nvSpPr>
          <p:cNvPr id="3" name="内容占位符 2">
            <a:extLst>
              <a:ext uri="{FF2B5EF4-FFF2-40B4-BE49-F238E27FC236}">
                <a16:creationId xmlns:a16="http://schemas.microsoft.com/office/drawing/2014/main" id="{52F369AA-2018-1458-E609-1AA953D95245}"/>
              </a:ext>
            </a:extLst>
          </p:cNvPr>
          <p:cNvSpPr>
            <a:spLocks noGrp="1"/>
          </p:cNvSpPr>
          <p:nvPr>
            <p:ph idx="1"/>
          </p:nvPr>
        </p:nvSpPr>
        <p:spPr/>
        <p:txBody>
          <a:bodyPr>
            <a:normAutofit/>
          </a:bodyPr>
          <a:lstStyle/>
          <a:p>
            <a:r>
              <a:rPr lang="zh-CN" altLang="en-US" dirty="0"/>
              <a:t>没什么好说的，设置一些参数，略去</a:t>
            </a:r>
          </a:p>
        </p:txBody>
      </p:sp>
      <p:pic>
        <p:nvPicPr>
          <p:cNvPr id="5" name="图片 4">
            <a:extLst>
              <a:ext uri="{FF2B5EF4-FFF2-40B4-BE49-F238E27FC236}">
                <a16:creationId xmlns:a16="http://schemas.microsoft.com/office/drawing/2014/main" id="{317AB566-D21D-A748-6935-CBF8949FE82B}"/>
              </a:ext>
            </a:extLst>
          </p:cNvPr>
          <p:cNvPicPr>
            <a:picLocks noChangeAspect="1"/>
          </p:cNvPicPr>
          <p:nvPr/>
        </p:nvPicPr>
        <p:blipFill>
          <a:blip r:embed="rId2"/>
          <a:stretch>
            <a:fillRect/>
          </a:stretch>
        </p:blipFill>
        <p:spPr>
          <a:xfrm>
            <a:off x="903095" y="2334410"/>
            <a:ext cx="10385810" cy="3734977"/>
          </a:xfrm>
          <a:prstGeom prst="rect">
            <a:avLst/>
          </a:prstGeom>
        </p:spPr>
      </p:pic>
    </p:spTree>
    <p:extLst>
      <p:ext uri="{BB962C8B-B14F-4D97-AF65-F5344CB8AC3E}">
        <p14:creationId xmlns:p14="http://schemas.microsoft.com/office/powerpoint/2010/main" val="3933374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AA0BB-8C2F-93B8-9797-5EE528BDC1B3}"/>
              </a:ext>
            </a:extLst>
          </p:cNvPr>
          <p:cNvSpPr>
            <a:spLocks noGrp="1"/>
          </p:cNvSpPr>
          <p:nvPr>
            <p:ph type="title"/>
          </p:nvPr>
        </p:nvSpPr>
        <p:spPr/>
        <p:txBody>
          <a:bodyPr/>
          <a:lstStyle/>
          <a:p>
            <a:r>
              <a:rPr lang="en-US" altLang="zh-CN" dirty="0" err="1"/>
              <a:t>DrawScene</a:t>
            </a:r>
            <a:endParaRPr lang="zh-CN" altLang="en-US" dirty="0"/>
          </a:p>
        </p:txBody>
      </p:sp>
      <p:sp>
        <p:nvSpPr>
          <p:cNvPr id="3" name="内容占位符 2">
            <a:extLst>
              <a:ext uri="{FF2B5EF4-FFF2-40B4-BE49-F238E27FC236}">
                <a16:creationId xmlns:a16="http://schemas.microsoft.com/office/drawing/2014/main" id="{41BB072D-D5CA-339A-213F-45E5C30D98C0}"/>
              </a:ext>
            </a:extLst>
          </p:cNvPr>
          <p:cNvSpPr>
            <a:spLocks noGrp="1"/>
          </p:cNvSpPr>
          <p:nvPr>
            <p:ph idx="1"/>
          </p:nvPr>
        </p:nvSpPr>
        <p:spPr/>
        <p:txBody>
          <a:bodyPr/>
          <a:lstStyle/>
          <a:p>
            <a:r>
              <a:rPr lang="zh-CN" altLang="en-US" dirty="0"/>
              <a:t>这个比较麻烦一点，慢慢来</a:t>
            </a:r>
            <a:endParaRPr lang="en-US" altLang="zh-CN" dirty="0"/>
          </a:p>
          <a:p>
            <a:r>
              <a:rPr lang="en-US" altLang="zh-CN" dirty="0" err="1"/>
              <a:t>glClear</a:t>
            </a:r>
            <a:r>
              <a:rPr lang="zh-CN" altLang="en-US" dirty="0"/>
              <a:t>：清除</a:t>
            </a:r>
            <a:r>
              <a:rPr lang="en-US" altLang="zh-CN" dirty="0"/>
              <a:t>Buffer</a:t>
            </a:r>
          </a:p>
          <a:p>
            <a:r>
              <a:rPr lang="en-US" altLang="zh-CN" dirty="0" err="1"/>
              <a:t>glPushMatrix</a:t>
            </a:r>
            <a:r>
              <a:rPr lang="en-US" altLang="zh-CN" dirty="0"/>
              <a:t> / </a:t>
            </a:r>
            <a:r>
              <a:rPr lang="en-US" altLang="zh-CN" dirty="0" err="1"/>
              <a:t>glPopMatrix</a:t>
            </a:r>
            <a:endParaRPr lang="en-US" altLang="zh-CN" dirty="0"/>
          </a:p>
          <a:p>
            <a:pPr lvl="1"/>
            <a:r>
              <a:rPr lang="en-US" altLang="zh-CN" dirty="0" err="1"/>
              <a:t>opengl</a:t>
            </a:r>
            <a:r>
              <a:rPr lang="zh-CN" altLang="en-US" dirty="0"/>
              <a:t>有一个矩阵堆栈，用来在绘制的时候维护变换信息</a:t>
            </a:r>
            <a:endParaRPr lang="en-US" altLang="zh-CN" dirty="0"/>
          </a:p>
          <a:p>
            <a:pPr lvl="1"/>
            <a:r>
              <a:rPr lang="zh-CN" altLang="en-US" dirty="0"/>
              <a:t>在绘制某个物体的时候，</a:t>
            </a:r>
            <a:r>
              <a:rPr lang="en-US" altLang="zh-CN" dirty="0" err="1"/>
              <a:t>opengl</a:t>
            </a:r>
            <a:r>
              <a:rPr lang="zh-CN" altLang="en-US" dirty="0"/>
              <a:t>会应用栈顶的变换到物体上</a:t>
            </a:r>
            <a:endParaRPr lang="en-US" altLang="zh-CN" dirty="0"/>
          </a:p>
          <a:p>
            <a:pPr lvl="1"/>
            <a:r>
              <a:rPr lang="zh-CN" altLang="en-US" dirty="0"/>
              <a:t>考虑一个有自转和公转的系统，我们可以如下处理：</a:t>
            </a:r>
            <a:endParaRPr lang="en-US" altLang="zh-CN" dirty="0"/>
          </a:p>
          <a:p>
            <a:pPr lvl="2"/>
            <a:r>
              <a:rPr lang="zh-CN" altLang="en-US" dirty="0"/>
              <a:t>对整个系统</a:t>
            </a:r>
            <a:r>
              <a:rPr lang="en-US" altLang="zh-CN" dirty="0"/>
              <a:t>PUSH MATRIX</a:t>
            </a:r>
            <a:r>
              <a:rPr lang="zh-CN" altLang="en-US" dirty="0"/>
              <a:t>，加一个公转的旋转矩阵</a:t>
            </a:r>
            <a:endParaRPr lang="en-US" altLang="zh-CN" dirty="0"/>
          </a:p>
          <a:p>
            <a:pPr lvl="2"/>
            <a:r>
              <a:rPr lang="zh-CN" altLang="en-US" dirty="0"/>
              <a:t>对一个自转物体</a:t>
            </a:r>
            <a:r>
              <a:rPr lang="en-US" altLang="zh-CN" dirty="0"/>
              <a:t>PUSH MATRIX</a:t>
            </a:r>
            <a:r>
              <a:rPr lang="zh-CN" altLang="en-US" dirty="0"/>
              <a:t>，加一个平移矩阵和自转的旋转矩阵</a:t>
            </a:r>
            <a:endParaRPr lang="en-US" altLang="zh-CN" dirty="0"/>
          </a:p>
          <a:p>
            <a:pPr lvl="2"/>
            <a:r>
              <a:rPr lang="zh-CN" altLang="en-US" dirty="0"/>
              <a:t>然后</a:t>
            </a:r>
            <a:r>
              <a:rPr lang="en-US" altLang="zh-CN" dirty="0"/>
              <a:t>POP MATRIX</a:t>
            </a:r>
            <a:r>
              <a:rPr lang="zh-CN" altLang="en-US" dirty="0"/>
              <a:t>，再重复上面的过程绘制物体</a:t>
            </a:r>
            <a:endParaRPr lang="en-US" altLang="zh-CN" dirty="0"/>
          </a:p>
          <a:p>
            <a:pPr lvl="2"/>
            <a:r>
              <a:rPr lang="zh-CN" altLang="en-US" dirty="0"/>
              <a:t>全部物体绘制完毕之后，再</a:t>
            </a:r>
            <a:r>
              <a:rPr lang="en-US" altLang="zh-CN" dirty="0"/>
              <a:t>POP MATRIX</a:t>
            </a:r>
            <a:r>
              <a:rPr lang="zh-CN" altLang="en-US" dirty="0"/>
              <a:t>，整个系统绘制完成</a:t>
            </a:r>
          </a:p>
        </p:txBody>
      </p:sp>
    </p:spTree>
    <p:extLst>
      <p:ext uri="{BB962C8B-B14F-4D97-AF65-F5344CB8AC3E}">
        <p14:creationId xmlns:p14="http://schemas.microsoft.com/office/powerpoint/2010/main" val="1756075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3B9A81-0FD9-C6B3-E52C-5315D860002F}"/>
              </a:ext>
            </a:extLst>
          </p:cNvPr>
          <p:cNvSpPr>
            <a:spLocks noGrp="1"/>
          </p:cNvSpPr>
          <p:nvPr>
            <p:ph type="title"/>
          </p:nvPr>
        </p:nvSpPr>
        <p:spPr/>
        <p:txBody>
          <a:bodyPr/>
          <a:lstStyle/>
          <a:p>
            <a:r>
              <a:rPr lang="en-US" altLang="zh-CN" dirty="0"/>
              <a:t>Data Declaration</a:t>
            </a:r>
            <a:endParaRPr lang="zh-CN" altLang="en-US" dirty="0"/>
          </a:p>
        </p:txBody>
      </p:sp>
      <p:sp>
        <p:nvSpPr>
          <p:cNvPr id="3" name="内容占位符 2">
            <a:extLst>
              <a:ext uri="{FF2B5EF4-FFF2-40B4-BE49-F238E27FC236}">
                <a16:creationId xmlns:a16="http://schemas.microsoft.com/office/drawing/2014/main" id="{D7EC263A-5AA4-FF02-CD94-053D4C744C05}"/>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E441DA9-9B17-9E91-F516-588CC15935FE}"/>
              </a:ext>
            </a:extLst>
          </p:cNvPr>
          <p:cNvPicPr>
            <a:picLocks noChangeAspect="1"/>
          </p:cNvPicPr>
          <p:nvPr/>
        </p:nvPicPr>
        <p:blipFill>
          <a:blip r:embed="rId2"/>
          <a:stretch>
            <a:fillRect/>
          </a:stretch>
        </p:blipFill>
        <p:spPr>
          <a:xfrm>
            <a:off x="838200" y="2503068"/>
            <a:ext cx="5536624" cy="2025901"/>
          </a:xfrm>
          <a:prstGeom prst="rect">
            <a:avLst/>
          </a:prstGeom>
        </p:spPr>
      </p:pic>
    </p:spTree>
    <p:extLst>
      <p:ext uri="{BB962C8B-B14F-4D97-AF65-F5344CB8AC3E}">
        <p14:creationId xmlns:p14="http://schemas.microsoft.com/office/powerpoint/2010/main" val="4023241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0B54F-D33D-62DA-CDDF-0D60D748BC3F}"/>
              </a:ext>
            </a:extLst>
          </p:cNvPr>
          <p:cNvSpPr>
            <a:spLocks noGrp="1"/>
          </p:cNvSpPr>
          <p:nvPr>
            <p:ph type="title"/>
          </p:nvPr>
        </p:nvSpPr>
        <p:spPr/>
        <p:txBody>
          <a:bodyPr/>
          <a:lstStyle/>
          <a:p>
            <a:r>
              <a:rPr lang="en-US" altLang="zh-CN" dirty="0" err="1"/>
              <a:t>DrawScene</a:t>
            </a:r>
            <a:endParaRPr lang="zh-CN" altLang="en-US" dirty="0"/>
          </a:p>
        </p:txBody>
      </p:sp>
      <p:sp>
        <p:nvSpPr>
          <p:cNvPr id="3" name="内容占位符 2">
            <a:extLst>
              <a:ext uri="{FF2B5EF4-FFF2-40B4-BE49-F238E27FC236}">
                <a16:creationId xmlns:a16="http://schemas.microsoft.com/office/drawing/2014/main" id="{CC26CF67-ECA1-8D3E-2DA7-CF14E8C1B5D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E35039D-FE2E-9898-6F87-9AA3A51C9396}"/>
              </a:ext>
            </a:extLst>
          </p:cNvPr>
          <p:cNvPicPr>
            <a:picLocks noChangeAspect="1"/>
          </p:cNvPicPr>
          <p:nvPr/>
        </p:nvPicPr>
        <p:blipFill>
          <a:blip r:embed="rId2"/>
          <a:stretch>
            <a:fillRect/>
          </a:stretch>
        </p:blipFill>
        <p:spPr>
          <a:xfrm>
            <a:off x="946673" y="1825625"/>
            <a:ext cx="9250368" cy="4247067"/>
          </a:xfrm>
          <a:prstGeom prst="rect">
            <a:avLst/>
          </a:prstGeom>
        </p:spPr>
      </p:pic>
    </p:spTree>
    <p:extLst>
      <p:ext uri="{BB962C8B-B14F-4D97-AF65-F5344CB8AC3E}">
        <p14:creationId xmlns:p14="http://schemas.microsoft.com/office/powerpoint/2010/main" val="4139610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79CAC-FF51-0346-B195-89A59736B9B6}"/>
              </a:ext>
            </a:extLst>
          </p:cNvPr>
          <p:cNvSpPr>
            <a:spLocks noGrp="1"/>
          </p:cNvSpPr>
          <p:nvPr>
            <p:ph type="title"/>
          </p:nvPr>
        </p:nvSpPr>
        <p:spPr/>
        <p:txBody>
          <a:bodyPr/>
          <a:lstStyle/>
          <a:p>
            <a:r>
              <a:rPr lang="en-US" altLang="zh-CN" dirty="0" err="1"/>
              <a:t>DrawScene</a:t>
            </a:r>
            <a:endParaRPr lang="zh-CN" altLang="en-US" dirty="0"/>
          </a:p>
        </p:txBody>
      </p:sp>
      <p:sp>
        <p:nvSpPr>
          <p:cNvPr id="3" name="内容占位符 2">
            <a:extLst>
              <a:ext uri="{FF2B5EF4-FFF2-40B4-BE49-F238E27FC236}">
                <a16:creationId xmlns:a16="http://schemas.microsoft.com/office/drawing/2014/main" id="{09B4AC94-2E2F-3538-66AF-C081DE17EA96}"/>
              </a:ext>
            </a:extLst>
          </p:cNvPr>
          <p:cNvSpPr>
            <a:spLocks noGrp="1"/>
          </p:cNvSpPr>
          <p:nvPr>
            <p:ph idx="1"/>
          </p:nvPr>
        </p:nvSpPr>
        <p:spPr/>
        <p:txBody>
          <a:bodyPr/>
          <a:lstStyle/>
          <a:p>
            <a:r>
              <a:rPr lang="zh-CN" altLang="en-US" dirty="0"/>
              <a:t>这里也是同理，先画第一个球，然后依次再画</a:t>
            </a:r>
            <a:endParaRPr lang="en-US" altLang="zh-CN" dirty="0"/>
          </a:p>
          <a:p>
            <a:r>
              <a:rPr lang="zh-CN" altLang="en-US" dirty="0"/>
              <a:t>估计有绕着转，所以先</a:t>
            </a:r>
            <a:r>
              <a:rPr lang="en-US" altLang="zh-CN" dirty="0"/>
              <a:t>push</a:t>
            </a:r>
            <a:r>
              <a:rPr lang="zh-CN" altLang="en-US" dirty="0"/>
              <a:t>了一个转第一个物体</a:t>
            </a:r>
            <a:endParaRPr lang="en-US" altLang="zh-CN" dirty="0"/>
          </a:p>
          <a:p>
            <a:r>
              <a:rPr lang="zh-CN" altLang="en-US" dirty="0"/>
              <a:t>接下来每一层分别转，顺便算一下光照</a:t>
            </a:r>
            <a:endParaRPr lang="en-US" altLang="zh-CN" dirty="0"/>
          </a:p>
          <a:p>
            <a:r>
              <a:rPr lang="zh-CN" altLang="en-US" dirty="0"/>
              <a:t>最后交换</a:t>
            </a:r>
            <a:r>
              <a:rPr lang="en-US" altLang="zh-CN" dirty="0"/>
              <a:t>Buffer</a:t>
            </a:r>
          </a:p>
          <a:p>
            <a:r>
              <a:rPr lang="zh-CN" altLang="en-US" dirty="0"/>
              <a:t>所以下面重点看怎么转的</a:t>
            </a:r>
            <a:endParaRPr lang="en-US" altLang="zh-CN" dirty="0"/>
          </a:p>
          <a:p>
            <a:endParaRPr lang="zh-CN" altLang="en-US" dirty="0"/>
          </a:p>
        </p:txBody>
      </p:sp>
    </p:spTree>
    <p:extLst>
      <p:ext uri="{BB962C8B-B14F-4D97-AF65-F5344CB8AC3E}">
        <p14:creationId xmlns:p14="http://schemas.microsoft.com/office/powerpoint/2010/main" val="38370279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49C9E-997A-CF90-EE4D-97D21E991688}"/>
              </a:ext>
            </a:extLst>
          </p:cNvPr>
          <p:cNvSpPr>
            <a:spLocks noGrp="1"/>
          </p:cNvSpPr>
          <p:nvPr>
            <p:ph type="title"/>
          </p:nvPr>
        </p:nvSpPr>
        <p:spPr>
          <a:xfrm>
            <a:off x="838200" y="370504"/>
            <a:ext cx="10515600" cy="1325563"/>
          </a:xfrm>
        </p:spPr>
        <p:txBody>
          <a:bodyPr/>
          <a:lstStyle/>
          <a:p>
            <a:r>
              <a:rPr lang="en-US" altLang="zh-CN" dirty="0" err="1"/>
              <a:t>RotateObject</a:t>
            </a:r>
            <a:endParaRPr lang="zh-CN" altLang="en-US" dirty="0"/>
          </a:p>
        </p:txBody>
      </p:sp>
      <p:sp>
        <p:nvSpPr>
          <p:cNvPr id="3" name="内容占位符 2">
            <a:extLst>
              <a:ext uri="{FF2B5EF4-FFF2-40B4-BE49-F238E27FC236}">
                <a16:creationId xmlns:a16="http://schemas.microsoft.com/office/drawing/2014/main" id="{DB0AE7A3-DDE9-D8DA-42B2-5A185240FA7C}"/>
              </a:ext>
            </a:extLst>
          </p:cNvPr>
          <p:cNvSpPr>
            <a:spLocks noGrp="1"/>
          </p:cNvSpPr>
          <p:nvPr>
            <p:ph idx="1"/>
          </p:nvPr>
        </p:nvSpPr>
        <p:spPr/>
        <p:txBody>
          <a:bodyPr/>
          <a:lstStyle/>
          <a:p>
            <a:r>
              <a:rPr lang="zh-CN" altLang="en-US" dirty="0"/>
              <a:t>稍微魔改了一下，这个实现应该是存在万向节的</a:t>
            </a:r>
            <a:endParaRPr lang="en-US" altLang="zh-CN" dirty="0"/>
          </a:p>
          <a:p>
            <a:r>
              <a:rPr lang="en-US" altLang="zh-CN" dirty="0" err="1"/>
              <a:t>glTranslatef</a:t>
            </a:r>
            <a:r>
              <a:rPr lang="en-US" altLang="zh-CN" dirty="0"/>
              <a:t> </a:t>
            </a:r>
            <a:r>
              <a:rPr lang="zh-CN" altLang="en-US" dirty="0"/>
              <a:t>先移动到指定位置</a:t>
            </a:r>
            <a:endParaRPr lang="en-US" altLang="zh-CN" dirty="0"/>
          </a:p>
          <a:p>
            <a:r>
              <a:rPr lang="en-US" altLang="zh-CN" dirty="0"/>
              <a:t>[</a:t>
            </a:r>
            <a:r>
              <a:rPr lang="en-US" altLang="zh-CN" dirty="0" err="1"/>
              <a:t>eax</a:t>
            </a:r>
            <a:r>
              <a:rPr lang="en-US" altLang="zh-CN" dirty="0"/>
              <a:t>]</a:t>
            </a:r>
            <a:r>
              <a:rPr lang="zh-CN" altLang="en-US" dirty="0"/>
              <a:t>存放</a:t>
            </a:r>
            <a:r>
              <a:rPr lang="en-US" altLang="zh-CN" dirty="0"/>
              <a:t>X</a:t>
            </a:r>
            <a:r>
              <a:rPr lang="zh-CN" altLang="en-US" dirty="0"/>
              <a:t>的当前坐标，</a:t>
            </a:r>
            <a:r>
              <a:rPr lang="en-US" altLang="zh-CN" dirty="0"/>
              <a:t>[</a:t>
            </a:r>
            <a:r>
              <a:rPr lang="en-US" altLang="zh-CN" dirty="0" err="1"/>
              <a:t>ebx</a:t>
            </a:r>
            <a:r>
              <a:rPr lang="en-US" altLang="zh-CN" dirty="0"/>
              <a:t>]</a:t>
            </a:r>
            <a:r>
              <a:rPr lang="zh-CN" altLang="en-US" dirty="0"/>
              <a:t>存放</a:t>
            </a:r>
            <a:r>
              <a:rPr lang="en-US" altLang="zh-CN" dirty="0"/>
              <a:t>X</a:t>
            </a:r>
            <a:r>
              <a:rPr lang="zh-CN" altLang="en-US" dirty="0"/>
              <a:t>每帧更新坐标</a:t>
            </a:r>
            <a:endParaRPr lang="en-US" altLang="zh-CN" dirty="0"/>
          </a:p>
          <a:p>
            <a:r>
              <a:rPr lang="en-US" altLang="zh-CN" dirty="0"/>
              <a:t>[</a:t>
            </a:r>
            <a:r>
              <a:rPr lang="en-US" altLang="zh-CN" dirty="0" err="1"/>
              <a:t>ebx</a:t>
            </a:r>
            <a:r>
              <a:rPr lang="en-US" altLang="zh-CN" dirty="0"/>
              <a:t>]*speed+[</a:t>
            </a:r>
            <a:r>
              <a:rPr lang="en-US" altLang="zh-CN" dirty="0" err="1"/>
              <a:t>eax</a:t>
            </a:r>
            <a:r>
              <a:rPr lang="en-US" altLang="zh-CN" dirty="0"/>
              <a:t>] -&gt; new angle</a:t>
            </a:r>
            <a:r>
              <a:rPr lang="zh-CN" altLang="en-US" dirty="0"/>
              <a:t>，然后调</a:t>
            </a:r>
            <a:r>
              <a:rPr lang="en-US" altLang="zh-CN" dirty="0" err="1"/>
              <a:t>glRotate</a:t>
            </a:r>
            <a:endParaRPr lang="zh-CN" altLang="en-US" dirty="0"/>
          </a:p>
        </p:txBody>
      </p:sp>
      <p:pic>
        <p:nvPicPr>
          <p:cNvPr id="5" name="图片 4">
            <a:extLst>
              <a:ext uri="{FF2B5EF4-FFF2-40B4-BE49-F238E27FC236}">
                <a16:creationId xmlns:a16="http://schemas.microsoft.com/office/drawing/2014/main" id="{8226A932-2387-559D-19B2-5C5785BEFD01}"/>
              </a:ext>
            </a:extLst>
          </p:cNvPr>
          <p:cNvPicPr>
            <a:picLocks noChangeAspect="1"/>
          </p:cNvPicPr>
          <p:nvPr/>
        </p:nvPicPr>
        <p:blipFill>
          <a:blip r:embed="rId2"/>
          <a:stretch>
            <a:fillRect/>
          </a:stretch>
        </p:blipFill>
        <p:spPr>
          <a:xfrm>
            <a:off x="3138788" y="3941400"/>
            <a:ext cx="5833089" cy="2551475"/>
          </a:xfrm>
          <a:prstGeom prst="rect">
            <a:avLst/>
          </a:prstGeom>
        </p:spPr>
      </p:pic>
    </p:spTree>
    <p:extLst>
      <p:ext uri="{BB962C8B-B14F-4D97-AF65-F5344CB8AC3E}">
        <p14:creationId xmlns:p14="http://schemas.microsoft.com/office/powerpoint/2010/main" val="664925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7B302-16ED-31E4-40B9-1C8C6D2964DE}"/>
              </a:ext>
            </a:extLst>
          </p:cNvPr>
          <p:cNvSpPr>
            <a:spLocks noGrp="1"/>
          </p:cNvSpPr>
          <p:nvPr>
            <p:ph type="title"/>
          </p:nvPr>
        </p:nvSpPr>
        <p:spPr/>
        <p:txBody>
          <a:bodyPr/>
          <a:lstStyle/>
          <a:p>
            <a:r>
              <a:rPr lang="en-US" altLang="zh-CN" dirty="0" err="1"/>
              <a:t>RotateObject</a:t>
            </a:r>
            <a:endParaRPr lang="zh-CN" altLang="en-US" dirty="0"/>
          </a:p>
        </p:txBody>
      </p:sp>
      <p:sp>
        <p:nvSpPr>
          <p:cNvPr id="3" name="内容占位符 2">
            <a:extLst>
              <a:ext uri="{FF2B5EF4-FFF2-40B4-BE49-F238E27FC236}">
                <a16:creationId xmlns:a16="http://schemas.microsoft.com/office/drawing/2014/main" id="{D0B8DB03-7E9E-E903-0AEE-6A38A5CC0743}"/>
              </a:ext>
            </a:extLst>
          </p:cNvPr>
          <p:cNvSpPr>
            <a:spLocks noGrp="1"/>
          </p:cNvSpPr>
          <p:nvPr>
            <p:ph idx="1"/>
          </p:nvPr>
        </p:nvSpPr>
        <p:spPr/>
        <p:txBody>
          <a:bodyPr>
            <a:normAutofit/>
          </a:bodyPr>
          <a:lstStyle/>
          <a:p>
            <a:r>
              <a:rPr lang="en-US" altLang="zh-CN" dirty="0" err="1"/>
              <a:t>glRotatef</a:t>
            </a:r>
            <a:r>
              <a:rPr lang="en-US" altLang="zh-CN" dirty="0"/>
              <a:t>(</a:t>
            </a:r>
            <a:r>
              <a:rPr lang="en-US" altLang="zh-CN" dirty="0" err="1"/>
              <a:t>GLfloat</a:t>
            </a:r>
            <a:r>
              <a:rPr lang="en-US" altLang="zh-CN" dirty="0"/>
              <a:t> </a:t>
            </a:r>
            <a:r>
              <a:rPr lang="en-US" altLang="zh-CN" dirty="0" err="1"/>
              <a:t>angle,GLfloat</a:t>
            </a:r>
            <a:r>
              <a:rPr lang="en-US" altLang="zh-CN" dirty="0"/>
              <a:t> </a:t>
            </a:r>
            <a:r>
              <a:rPr lang="en-US" altLang="zh-CN" dirty="0" err="1"/>
              <a:t>x,GLfloat</a:t>
            </a:r>
            <a:r>
              <a:rPr lang="en-US" altLang="zh-CN" dirty="0"/>
              <a:t> </a:t>
            </a:r>
            <a:r>
              <a:rPr lang="en-US" altLang="zh-CN" dirty="0" err="1"/>
              <a:t>y,GLfloat</a:t>
            </a:r>
            <a:r>
              <a:rPr lang="en-US" altLang="zh-CN" dirty="0"/>
              <a:t> z)</a:t>
            </a:r>
          </a:p>
          <a:p>
            <a:r>
              <a:rPr lang="en-US" altLang="zh-CN" dirty="0"/>
              <a:t>angle</a:t>
            </a:r>
            <a:r>
              <a:rPr lang="zh-CN" altLang="en-US" dirty="0"/>
              <a:t>：旋转的角度，单位为度；</a:t>
            </a:r>
            <a:r>
              <a:rPr lang="en-US" altLang="zh-CN" dirty="0" err="1"/>
              <a:t>x,y,z</a:t>
            </a:r>
            <a:r>
              <a:rPr lang="zh-CN" altLang="en-US" dirty="0"/>
              <a:t>表示绕着哪个轴旋转，如果取值都为</a:t>
            </a:r>
            <a:r>
              <a:rPr lang="en-US" altLang="zh-CN" dirty="0"/>
              <a:t>0</a:t>
            </a:r>
            <a:r>
              <a:rPr lang="zh-CN" altLang="en-US" dirty="0"/>
              <a:t>，则表示默认的绕</a:t>
            </a:r>
            <a:r>
              <a:rPr lang="en-US" altLang="zh-CN" dirty="0"/>
              <a:t>x</a:t>
            </a:r>
            <a:r>
              <a:rPr lang="zh-CN" altLang="en-US" dirty="0"/>
              <a:t>轴逆时针旋转。</a:t>
            </a:r>
            <a:endParaRPr lang="en-US" altLang="zh-CN" dirty="0"/>
          </a:p>
          <a:p>
            <a:r>
              <a:rPr lang="en-US" altLang="zh-CN" dirty="0" err="1"/>
              <a:t>x,y</a:t>
            </a:r>
            <a:r>
              <a:rPr lang="zh-CN" altLang="en-US" dirty="0"/>
              <a:t>为</a:t>
            </a:r>
            <a:r>
              <a:rPr lang="en-US" altLang="zh-CN" dirty="0"/>
              <a:t>0</a:t>
            </a:r>
            <a:r>
              <a:rPr lang="zh-CN" altLang="en-US" dirty="0"/>
              <a:t>，</a:t>
            </a:r>
            <a:r>
              <a:rPr lang="en-US" altLang="zh-CN" dirty="0"/>
              <a:t>z</a:t>
            </a:r>
            <a:r>
              <a:rPr lang="zh-CN" altLang="en-US" dirty="0"/>
              <a:t>不为</a:t>
            </a:r>
            <a:r>
              <a:rPr lang="en-US" altLang="zh-CN" dirty="0"/>
              <a:t>0</a:t>
            </a:r>
            <a:r>
              <a:rPr lang="zh-CN" altLang="en-US" dirty="0"/>
              <a:t>时，表示绕</a:t>
            </a:r>
            <a:r>
              <a:rPr lang="en-US" altLang="zh-CN" dirty="0"/>
              <a:t>z</a:t>
            </a:r>
            <a:r>
              <a:rPr lang="zh-CN" altLang="en-US" dirty="0"/>
              <a:t>轴旋转；</a:t>
            </a:r>
            <a:endParaRPr lang="en-US" altLang="zh-CN" dirty="0"/>
          </a:p>
          <a:p>
            <a:r>
              <a:rPr lang="en-US" altLang="zh-CN" dirty="0" err="1"/>
              <a:t>x,z</a:t>
            </a:r>
            <a:r>
              <a:rPr lang="zh-CN" altLang="en-US" dirty="0"/>
              <a:t>为</a:t>
            </a:r>
            <a:r>
              <a:rPr lang="en-US" altLang="zh-CN" dirty="0"/>
              <a:t>0</a:t>
            </a:r>
            <a:r>
              <a:rPr lang="zh-CN" altLang="en-US" dirty="0"/>
              <a:t>，</a:t>
            </a:r>
            <a:r>
              <a:rPr lang="en-US" altLang="zh-CN" dirty="0"/>
              <a:t>y</a:t>
            </a:r>
            <a:r>
              <a:rPr lang="zh-CN" altLang="en-US" dirty="0"/>
              <a:t>不为</a:t>
            </a:r>
            <a:r>
              <a:rPr lang="en-US" altLang="zh-CN" dirty="0"/>
              <a:t>0</a:t>
            </a:r>
            <a:r>
              <a:rPr lang="zh-CN" altLang="en-US" dirty="0"/>
              <a:t>时，表示绕</a:t>
            </a:r>
            <a:r>
              <a:rPr lang="en-US" altLang="zh-CN" dirty="0"/>
              <a:t>y</a:t>
            </a:r>
            <a:r>
              <a:rPr lang="zh-CN" altLang="en-US" dirty="0"/>
              <a:t>轴旋转；</a:t>
            </a:r>
            <a:endParaRPr lang="en-US" altLang="zh-CN" dirty="0"/>
          </a:p>
          <a:p>
            <a:r>
              <a:rPr lang="en-US" altLang="zh-CN" dirty="0" err="1"/>
              <a:t>y,z</a:t>
            </a:r>
            <a:r>
              <a:rPr lang="zh-CN" altLang="en-US" dirty="0"/>
              <a:t>为</a:t>
            </a:r>
            <a:r>
              <a:rPr lang="en-US" altLang="zh-CN" dirty="0"/>
              <a:t>0</a:t>
            </a:r>
            <a:r>
              <a:rPr lang="zh-CN" altLang="en-US" dirty="0"/>
              <a:t>，</a:t>
            </a:r>
            <a:r>
              <a:rPr lang="en-US" altLang="zh-CN" dirty="0"/>
              <a:t>x</a:t>
            </a:r>
            <a:r>
              <a:rPr lang="zh-CN" altLang="en-US" dirty="0"/>
              <a:t>不为</a:t>
            </a:r>
            <a:r>
              <a:rPr lang="en-US" altLang="zh-CN" dirty="0"/>
              <a:t>0</a:t>
            </a:r>
            <a:r>
              <a:rPr lang="zh-CN" altLang="en-US" dirty="0"/>
              <a:t>，表示绕</a:t>
            </a:r>
            <a:r>
              <a:rPr lang="en-US" altLang="zh-CN" dirty="0"/>
              <a:t>x</a:t>
            </a:r>
            <a:r>
              <a:rPr lang="zh-CN" altLang="en-US" dirty="0"/>
              <a:t>轴旋转。</a:t>
            </a:r>
            <a:endParaRPr lang="en-US" altLang="zh-CN"/>
          </a:p>
          <a:p>
            <a:r>
              <a:rPr lang="zh-CN" altLang="en-US"/>
              <a:t>旋转的</a:t>
            </a:r>
            <a:r>
              <a:rPr lang="zh-CN" altLang="en-US" dirty="0"/>
              <a:t>逆顺时针是通过</a:t>
            </a:r>
            <a:r>
              <a:rPr lang="en-US" altLang="zh-CN" dirty="0"/>
              <a:t>x</a:t>
            </a:r>
            <a:r>
              <a:rPr lang="zh-CN" altLang="en-US" dirty="0"/>
              <a:t>，</a:t>
            </a:r>
            <a:r>
              <a:rPr lang="en-US" altLang="zh-CN" dirty="0"/>
              <a:t>y</a:t>
            </a:r>
            <a:r>
              <a:rPr lang="zh-CN" altLang="en-US" dirty="0"/>
              <a:t>，</a:t>
            </a:r>
            <a:r>
              <a:rPr lang="en-US" altLang="zh-CN" dirty="0"/>
              <a:t>z</a:t>
            </a:r>
            <a:r>
              <a:rPr lang="zh-CN" altLang="en-US" dirty="0"/>
              <a:t>值得正负来确定的：取值为正时，表示逆时针旋转；取值为负时，表示顺时针旋转。</a:t>
            </a:r>
          </a:p>
        </p:txBody>
      </p:sp>
    </p:spTree>
    <p:extLst>
      <p:ext uri="{BB962C8B-B14F-4D97-AF65-F5344CB8AC3E}">
        <p14:creationId xmlns:p14="http://schemas.microsoft.com/office/powerpoint/2010/main" val="3197061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CA8D8-6532-F1B3-0CFF-487E6B4D78CA}"/>
              </a:ext>
            </a:extLst>
          </p:cNvPr>
          <p:cNvSpPr>
            <a:spLocks noGrp="1"/>
          </p:cNvSpPr>
          <p:nvPr>
            <p:ph type="title"/>
          </p:nvPr>
        </p:nvSpPr>
        <p:spPr/>
        <p:txBody>
          <a:bodyPr/>
          <a:lstStyle/>
          <a:p>
            <a:r>
              <a:rPr lang="en-US" altLang="zh-CN" dirty="0"/>
              <a:t>Ex. </a:t>
            </a:r>
            <a:r>
              <a:rPr lang="zh-CN" altLang="en-US" dirty="0"/>
              <a:t>如何画一个</a:t>
            </a:r>
            <a:r>
              <a:rPr lang="en-US" altLang="zh-CN" dirty="0"/>
              <a:t>Cube</a:t>
            </a:r>
            <a:r>
              <a:rPr lang="zh-CN" altLang="en-US" dirty="0"/>
              <a:t>？</a:t>
            </a:r>
          </a:p>
        </p:txBody>
      </p:sp>
      <p:sp>
        <p:nvSpPr>
          <p:cNvPr id="3" name="内容占位符 2">
            <a:extLst>
              <a:ext uri="{FF2B5EF4-FFF2-40B4-BE49-F238E27FC236}">
                <a16:creationId xmlns:a16="http://schemas.microsoft.com/office/drawing/2014/main" id="{CC0FA329-584F-0794-1FE6-4B1D5B7B22BB}"/>
              </a:ext>
            </a:extLst>
          </p:cNvPr>
          <p:cNvSpPr>
            <a:spLocks noGrp="1"/>
          </p:cNvSpPr>
          <p:nvPr>
            <p:ph idx="1"/>
          </p:nvPr>
        </p:nvSpPr>
        <p:spPr/>
        <p:txBody>
          <a:bodyPr/>
          <a:lstStyle/>
          <a:p>
            <a:r>
              <a:rPr lang="en-US" altLang="zh-CN" dirty="0" err="1"/>
              <a:t>gl</a:t>
            </a:r>
            <a:r>
              <a:rPr lang="zh-CN" altLang="en-US" dirty="0"/>
              <a:t>库里没有提供相关</a:t>
            </a:r>
            <a:r>
              <a:rPr lang="en-US" altLang="zh-CN" dirty="0"/>
              <a:t>API</a:t>
            </a:r>
          </a:p>
          <a:p>
            <a:r>
              <a:rPr lang="zh-CN" altLang="en-US" dirty="0"/>
              <a:t>所以只能自己给顶点和法线数据来画</a:t>
            </a:r>
          </a:p>
        </p:txBody>
      </p:sp>
      <p:pic>
        <p:nvPicPr>
          <p:cNvPr id="7" name="图片 6">
            <a:extLst>
              <a:ext uri="{FF2B5EF4-FFF2-40B4-BE49-F238E27FC236}">
                <a16:creationId xmlns:a16="http://schemas.microsoft.com/office/drawing/2014/main" id="{389386EB-DBC6-D587-DC07-69B7695F60BD}"/>
              </a:ext>
            </a:extLst>
          </p:cNvPr>
          <p:cNvPicPr>
            <a:picLocks noChangeAspect="1"/>
          </p:cNvPicPr>
          <p:nvPr/>
        </p:nvPicPr>
        <p:blipFill>
          <a:blip r:embed="rId2"/>
          <a:stretch>
            <a:fillRect/>
          </a:stretch>
        </p:blipFill>
        <p:spPr>
          <a:xfrm>
            <a:off x="1139390" y="2962738"/>
            <a:ext cx="4255570" cy="3530137"/>
          </a:xfrm>
          <a:prstGeom prst="rect">
            <a:avLst/>
          </a:prstGeom>
        </p:spPr>
      </p:pic>
      <p:pic>
        <p:nvPicPr>
          <p:cNvPr id="9" name="图片 8">
            <a:extLst>
              <a:ext uri="{FF2B5EF4-FFF2-40B4-BE49-F238E27FC236}">
                <a16:creationId xmlns:a16="http://schemas.microsoft.com/office/drawing/2014/main" id="{E4977DCB-9CBC-BE60-EE0A-A48CC37DFC8E}"/>
              </a:ext>
            </a:extLst>
          </p:cNvPr>
          <p:cNvPicPr>
            <a:picLocks noChangeAspect="1"/>
          </p:cNvPicPr>
          <p:nvPr/>
        </p:nvPicPr>
        <p:blipFill>
          <a:blip r:embed="rId3"/>
          <a:stretch>
            <a:fillRect/>
          </a:stretch>
        </p:blipFill>
        <p:spPr>
          <a:xfrm>
            <a:off x="6363920" y="2962738"/>
            <a:ext cx="4220605" cy="3530137"/>
          </a:xfrm>
          <a:prstGeom prst="rect">
            <a:avLst/>
          </a:prstGeom>
        </p:spPr>
      </p:pic>
    </p:spTree>
    <p:extLst>
      <p:ext uri="{BB962C8B-B14F-4D97-AF65-F5344CB8AC3E}">
        <p14:creationId xmlns:p14="http://schemas.microsoft.com/office/powerpoint/2010/main" val="3896720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86453-5B96-648C-C9A2-454C0B7AB2C6}"/>
              </a:ext>
            </a:extLst>
          </p:cNvPr>
          <p:cNvSpPr>
            <a:spLocks noGrp="1"/>
          </p:cNvSpPr>
          <p:nvPr>
            <p:ph type="title"/>
          </p:nvPr>
        </p:nvSpPr>
        <p:spPr/>
        <p:txBody>
          <a:bodyPr/>
          <a:lstStyle/>
          <a:p>
            <a:r>
              <a:rPr lang="en-US" altLang="zh-CN" dirty="0"/>
              <a:t>Ex.</a:t>
            </a:r>
            <a:r>
              <a:rPr lang="zh-CN" altLang="en-US" dirty="0"/>
              <a:t> 如何画一个</a:t>
            </a:r>
            <a:r>
              <a:rPr lang="en-US" altLang="zh-CN" dirty="0"/>
              <a:t>Cube</a:t>
            </a:r>
            <a:r>
              <a:rPr lang="zh-CN" altLang="en-US" dirty="0"/>
              <a:t>？</a:t>
            </a:r>
          </a:p>
        </p:txBody>
      </p:sp>
      <p:sp>
        <p:nvSpPr>
          <p:cNvPr id="3" name="内容占位符 2">
            <a:extLst>
              <a:ext uri="{FF2B5EF4-FFF2-40B4-BE49-F238E27FC236}">
                <a16:creationId xmlns:a16="http://schemas.microsoft.com/office/drawing/2014/main" id="{0115A361-8F07-4B66-9E3F-1884C7BB760E}"/>
              </a:ext>
            </a:extLst>
          </p:cNvPr>
          <p:cNvSpPr>
            <a:spLocks noGrp="1"/>
          </p:cNvSpPr>
          <p:nvPr>
            <p:ph idx="1"/>
          </p:nvPr>
        </p:nvSpPr>
        <p:spPr/>
        <p:txBody>
          <a:bodyPr/>
          <a:lstStyle/>
          <a:p>
            <a:r>
              <a:rPr lang="zh-CN" altLang="en-US" dirty="0"/>
              <a:t>接下来，使用</a:t>
            </a:r>
            <a:r>
              <a:rPr lang="en-US" altLang="zh-CN" dirty="0" err="1"/>
              <a:t>glBegin</a:t>
            </a:r>
            <a:r>
              <a:rPr lang="zh-CN" altLang="en-US" dirty="0"/>
              <a:t>和</a:t>
            </a:r>
            <a:r>
              <a:rPr lang="en-US" altLang="zh-CN" dirty="0" err="1"/>
              <a:t>glEnd</a:t>
            </a:r>
            <a:r>
              <a:rPr lang="zh-CN" altLang="en-US" dirty="0"/>
              <a:t>对每一个面进行绘制</a:t>
            </a:r>
            <a:endParaRPr lang="en-US" altLang="zh-CN" dirty="0"/>
          </a:p>
          <a:p>
            <a:r>
              <a:rPr lang="zh-CN" altLang="en-US" dirty="0"/>
              <a:t>使用</a:t>
            </a:r>
            <a:r>
              <a:rPr lang="en-US" altLang="zh-CN" dirty="0"/>
              <a:t>GL_POLYGON</a:t>
            </a:r>
            <a:r>
              <a:rPr lang="zh-CN" altLang="en-US" dirty="0"/>
              <a:t>则输入面法线和每个点即可自动插值</a:t>
            </a:r>
          </a:p>
        </p:txBody>
      </p:sp>
      <p:pic>
        <p:nvPicPr>
          <p:cNvPr id="5" name="图片 4">
            <a:extLst>
              <a:ext uri="{FF2B5EF4-FFF2-40B4-BE49-F238E27FC236}">
                <a16:creationId xmlns:a16="http://schemas.microsoft.com/office/drawing/2014/main" id="{B3E16448-FAC1-0928-4342-30214B14F374}"/>
              </a:ext>
            </a:extLst>
          </p:cNvPr>
          <p:cNvPicPr>
            <a:picLocks noChangeAspect="1"/>
          </p:cNvPicPr>
          <p:nvPr/>
        </p:nvPicPr>
        <p:blipFill>
          <a:blip r:embed="rId2"/>
          <a:stretch>
            <a:fillRect/>
          </a:stretch>
        </p:blipFill>
        <p:spPr>
          <a:xfrm>
            <a:off x="0" y="3091675"/>
            <a:ext cx="4132385" cy="3029425"/>
          </a:xfrm>
          <a:prstGeom prst="rect">
            <a:avLst/>
          </a:prstGeom>
        </p:spPr>
      </p:pic>
      <p:pic>
        <p:nvPicPr>
          <p:cNvPr id="7" name="图片 6">
            <a:extLst>
              <a:ext uri="{FF2B5EF4-FFF2-40B4-BE49-F238E27FC236}">
                <a16:creationId xmlns:a16="http://schemas.microsoft.com/office/drawing/2014/main" id="{CEDC94E3-A324-54D6-A709-A91776FB8E77}"/>
              </a:ext>
            </a:extLst>
          </p:cNvPr>
          <p:cNvPicPr>
            <a:picLocks noChangeAspect="1"/>
          </p:cNvPicPr>
          <p:nvPr/>
        </p:nvPicPr>
        <p:blipFill rotWithShape="1">
          <a:blip r:embed="rId3"/>
          <a:srcRect l="2546"/>
          <a:stretch/>
        </p:blipFill>
        <p:spPr>
          <a:xfrm>
            <a:off x="3996465" y="3091672"/>
            <a:ext cx="4009363" cy="3029425"/>
          </a:xfrm>
          <a:prstGeom prst="rect">
            <a:avLst/>
          </a:prstGeom>
        </p:spPr>
      </p:pic>
      <p:pic>
        <p:nvPicPr>
          <p:cNvPr id="9" name="图片 8">
            <a:extLst>
              <a:ext uri="{FF2B5EF4-FFF2-40B4-BE49-F238E27FC236}">
                <a16:creationId xmlns:a16="http://schemas.microsoft.com/office/drawing/2014/main" id="{B6030C87-FDA0-D5D3-7C9A-9D2E42757761}"/>
              </a:ext>
            </a:extLst>
          </p:cNvPr>
          <p:cNvPicPr>
            <a:picLocks noChangeAspect="1"/>
          </p:cNvPicPr>
          <p:nvPr/>
        </p:nvPicPr>
        <p:blipFill>
          <a:blip r:embed="rId4"/>
          <a:stretch>
            <a:fillRect/>
          </a:stretch>
        </p:blipFill>
        <p:spPr>
          <a:xfrm>
            <a:off x="7957419" y="3091673"/>
            <a:ext cx="4175536" cy="3029424"/>
          </a:xfrm>
          <a:prstGeom prst="rect">
            <a:avLst/>
          </a:prstGeom>
        </p:spPr>
      </p:pic>
    </p:spTree>
    <p:extLst>
      <p:ext uri="{BB962C8B-B14F-4D97-AF65-F5344CB8AC3E}">
        <p14:creationId xmlns:p14="http://schemas.microsoft.com/office/powerpoint/2010/main" val="2412077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08513-2C20-2C6F-B3C9-32A34D93E125}"/>
              </a:ext>
            </a:extLst>
          </p:cNvPr>
          <p:cNvSpPr>
            <a:spLocks noGrp="1"/>
          </p:cNvSpPr>
          <p:nvPr>
            <p:ph type="title"/>
          </p:nvPr>
        </p:nvSpPr>
        <p:spPr/>
        <p:txBody>
          <a:bodyPr/>
          <a:lstStyle/>
          <a:p>
            <a:r>
              <a:rPr lang="zh-CN" altLang="en-US" dirty="0"/>
              <a:t>过程控制</a:t>
            </a:r>
          </a:p>
        </p:txBody>
      </p:sp>
      <p:sp>
        <p:nvSpPr>
          <p:cNvPr id="3" name="内容占位符 2">
            <a:extLst>
              <a:ext uri="{FF2B5EF4-FFF2-40B4-BE49-F238E27FC236}">
                <a16:creationId xmlns:a16="http://schemas.microsoft.com/office/drawing/2014/main" id="{153EF7AC-F8C1-2E7D-66E6-BA1FB66357A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FE5CED9-5CE2-C40A-8C73-5367C2D798C7}"/>
              </a:ext>
            </a:extLst>
          </p:cNvPr>
          <p:cNvPicPr>
            <a:picLocks noChangeAspect="1"/>
          </p:cNvPicPr>
          <p:nvPr/>
        </p:nvPicPr>
        <p:blipFill>
          <a:blip r:embed="rId2"/>
          <a:stretch>
            <a:fillRect/>
          </a:stretch>
        </p:blipFill>
        <p:spPr>
          <a:xfrm>
            <a:off x="1194099" y="2460183"/>
            <a:ext cx="8041341" cy="2441614"/>
          </a:xfrm>
          <a:prstGeom prst="rect">
            <a:avLst/>
          </a:prstGeom>
        </p:spPr>
      </p:pic>
    </p:spTree>
    <p:extLst>
      <p:ext uri="{BB962C8B-B14F-4D97-AF65-F5344CB8AC3E}">
        <p14:creationId xmlns:p14="http://schemas.microsoft.com/office/powerpoint/2010/main" val="490833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09B23-5535-13B0-FB0D-DEC97F28F3AC}"/>
              </a:ext>
            </a:extLst>
          </p:cNvPr>
          <p:cNvSpPr>
            <a:spLocks noGrp="1"/>
          </p:cNvSpPr>
          <p:nvPr>
            <p:ph type="title"/>
          </p:nvPr>
        </p:nvSpPr>
        <p:spPr/>
        <p:txBody>
          <a:bodyPr/>
          <a:lstStyle/>
          <a:p>
            <a:r>
              <a:rPr lang="en-US" altLang="zh-CN" dirty="0" err="1"/>
              <a:t>WinMain</a:t>
            </a:r>
            <a:endParaRPr lang="zh-CN" altLang="en-US" dirty="0"/>
          </a:p>
        </p:txBody>
      </p:sp>
      <p:sp>
        <p:nvSpPr>
          <p:cNvPr id="3" name="内容占位符 2">
            <a:extLst>
              <a:ext uri="{FF2B5EF4-FFF2-40B4-BE49-F238E27FC236}">
                <a16:creationId xmlns:a16="http://schemas.microsoft.com/office/drawing/2014/main" id="{73BDD3F0-FD00-F6F4-68CF-7E3F83851A84}"/>
              </a:ext>
            </a:extLst>
          </p:cNvPr>
          <p:cNvSpPr>
            <a:spLocks noGrp="1"/>
          </p:cNvSpPr>
          <p:nvPr>
            <p:ph idx="1"/>
          </p:nvPr>
        </p:nvSpPr>
        <p:spPr/>
        <p:txBody>
          <a:bodyPr/>
          <a:lstStyle/>
          <a:p>
            <a:r>
              <a:rPr lang="zh-CN" altLang="en-US" dirty="0"/>
              <a:t>参数和局部变量，自动压栈</a:t>
            </a:r>
          </a:p>
        </p:txBody>
      </p:sp>
      <p:pic>
        <p:nvPicPr>
          <p:cNvPr id="5" name="图片 4">
            <a:extLst>
              <a:ext uri="{FF2B5EF4-FFF2-40B4-BE49-F238E27FC236}">
                <a16:creationId xmlns:a16="http://schemas.microsoft.com/office/drawing/2014/main" id="{54833B5B-6CC5-5961-B60E-F7C7ECE10455}"/>
              </a:ext>
            </a:extLst>
          </p:cNvPr>
          <p:cNvPicPr>
            <a:picLocks noChangeAspect="1"/>
          </p:cNvPicPr>
          <p:nvPr/>
        </p:nvPicPr>
        <p:blipFill>
          <a:blip r:embed="rId2"/>
          <a:stretch>
            <a:fillRect/>
          </a:stretch>
        </p:blipFill>
        <p:spPr>
          <a:xfrm>
            <a:off x="1919599" y="2506662"/>
            <a:ext cx="4697933" cy="4168588"/>
          </a:xfrm>
          <a:prstGeom prst="rect">
            <a:avLst/>
          </a:prstGeom>
        </p:spPr>
      </p:pic>
    </p:spTree>
    <p:extLst>
      <p:ext uri="{BB962C8B-B14F-4D97-AF65-F5344CB8AC3E}">
        <p14:creationId xmlns:p14="http://schemas.microsoft.com/office/powerpoint/2010/main" val="995773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193B1-AC86-2AB5-EB64-D3C74DD6EAFF}"/>
              </a:ext>
            </a:extLst>
          </p:cNvPr>
          <p:cNvSpPr>
            <a:spLocks noGrp="1"/>
          </p:cNvSpPr>
          <p:nvPr>
            <p:ph type="title"/>
          </p:nvPr>
        </p:nvSpPr>
        <p:spPr/>
        <p:txBody>
          <a:bodyPr/>
          <a:lstStyle/>
          <a:p>
            <a:r>
              <a:rPr lang="en-US" altLang="zh-CN" dirty="0" err="1"/>
              <a:t>WinMain</a:t>
            </a:r>
            <a:endParaRPr lang="zh-CN" altLang="en-US" dirty="0"/>
          </a:p>
        </p:txBody>
      </p:sp>
      <p:sp>
        <p:nvSpPr>
          <p:cNvPr id="3" name="内容占位符 2">
            <a:extLst>
              <a:ext uri="{FF2B5EF4-FFF2-40B4-BE49-F238E27FC236}">
                <a16:creationId xmlns:a16="http://schemas.microsoft.com/office/drawing/2014/main" id="{4ED89FC1-F155-CA99-B6D1-1AB059B71D3F}"/>
              </a:ext>
            </a:extLst>
          </p:cNvPr>
          <p:cNvSpPr>
            <a:spLocks noGrp="1"/>
          </p:cNvSpPr>
          <p:nvPr>
            <p:ph idx="1"/>
          </p:nvPr>
        </p:nvSpPr>
        <p:spPr/>
        <p:txBody>
          <a:bodyPr/>
          <a:lstStyle/>
          <a:p>
            <a:r>
              <a:rPr lang="zh-CN" altLang="en-US" dirty="0"/>
              <a:t>调用前的结构体赋值</a:t>
            </a:r>
          </a:p>
        </p:txBody>
      </p:sp>
      <p:pic>
        <p:nvPicPr>
          <p:cNvPr id="5" name="图片 4">
            <a:extLst>
              <a:ext uri="{FF2B5EF4-FFF2-40B4-BE49-F238E27FC236}">
                <a16:creationId xmlns:a16="http://schemas.microsoft.com/office/drawing/2014/main" id="{36E7F5BD-297A-2B8E-402E-66391D8D0881}"/>
              </a:ext>
            </a:extLst>
          </p:cNvPr>
          <p:cNvPicPr>
            <a:picLocks noChangeAspect="1"/>
          </p:cNvPicPr>
          <p:nvPr/>
        </p:nvPicPr>
        <p:blipFill>
          <a:blip r:embed="rId2"/>
          <a:stretch>
            <a:fillRect/>
          </a:stretch>
        </p:blipFill>
        <p:spPr>
          <a:xfrm>
            <a:off x="4478584" y="1690687"/>
            <a:ext cx="6585656" cy="4821811"/>
          </a:xfrm>
          <a:prstGeom prst="rect">
            <a:avLst/>
          </a:prstGeom>
        </p:spPr>
      </p:pic>
    </p:spTree>
    <p:extLst>
      <p:ext uri="{BB962C8B-B14F-4D97-AF65-F5344CB8AC3E}">
        <p14:creationId xmlns:p14="http://schemas.microsoft.com/office/powerpoint/2010/main" val="15364509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3030</TotalTime>
  <Words>2620</Words>
  <Application>Microsoft Office PowerPoint</Application>
  <PresentationFormat>宽屏</PresentationFormat>
  <Paragraphs>274</Paragraphs>
  <Slides>65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65</vt:i4>
      </vt:variant>
    </vt:vector>
  </HeadingPairs>
  <TitlesOfParts>
    <vt:vector size="73" baseType="lpstr">
      <vt:lpstr>-apple-system</vt:lpstr>
      <vt:lpstr>Helvetica Neue</vt:lpstr>
      <vt:lpstr>PingFang SC</vt:lpstr>
      <vt:lpstr>等线</vt:lpstr>
      <vt:lpstr>等线 Light</vt:lpstr>
      <vt:lpstr>Arial</vt:lpstr>
      <vt:lpstr>Segoe UI</vt:lpstr>
      <vt:lpstr>Office 主题​​</vt:lpstr>
      <vt:lpstr>MASM Example学习</vt:lpstr>
      <vt:lpstr>按</vt:lpstr>
      <vt:lpstr>macro 用于声明宏</vt:lpstr>
      <vt:lpstr>使用例</vt:lpstr>
      <vt:lpstr>子程序声明</vt:lpstr>
      <vt:lpstr>Data Declaration</vt:lpstr>
      <vt:lpstr>过程控制</vt:lpstr>
      <vt:lpstr>WinMain</vt:lpstr>
      <vt:lpstr>WinMain</vt:lpstr>
      <vt:lpstr>WinMain</vt:lpstr>
      <vt:lpstr>WinMain</vt:lpstr>
      <vt:lpstr>TopXY</vt:lpstr>
      <vt:lpstr>CreateWindowEx</vt:lpstr>
      <vt:lpstr>CreateWindowEx</vt:lpstr>
      <vt:lpstr>WinMain</vt:lpstr>
      <vt:lpstr>WndProc</vt:lpstr>
      <vt:lpstr>WndProc</vt:lpstr>
      <vt:lpstr>WinProc</vt:lpstr>
      <vt:lpstr>WinProc</vt:lpstr>
      <vt:lpstr>WinProc</vt:lpstr>
      <vt:lpstr>PushButton</vt:lpstr>
      <vt:lpstr>WinProc</vt:lpstr>
      <vt:lpstr>Paint_Proc</vt:lpstr>
      <vt:lpstr>Frame3D</vt:lpstr>
      <vt:lpstr>Frame3D</vt:lpstr>
      <vt:lpstr>Frame3D</vt:lpstr>
      <vt:lpstr>Frame3D</vt:lpstr>
      <vt:lpstr>Frame3D</vt:lpstr>
      <vt:lpstr>Paint_Proc</vt:lpstr>
      <vt:lpstr>Paint_Proc</vt:lpstr>
      <vt:lpstr>Paint_Proc</vt:lpstr>
      <vt:lpstr>include</vt:lpstr>
      <vt:lpstr>include</vt:lpstr>
      <vt:lpstr>WndProc</vt:lpstr>
      <vt:lpstr>WndProc </vt:lpstr>
      <vt:lpstr>WndProc</vt:lpstr>
      <vt:lpstr>WndProc</vt:lpstr>
      <vt:lpstr>WndProc</vt:lpstr>
      <vt:lpstr>WndProc</vt:lpstr>
      <vt:lpstr>WndProc</vt:lpstr>
      <vt:lpstr>WndProc</vt:lpstr>
      <vt:lpstr>WndProc</vt:lpstr>
      <vt:lpstr>WndProc</vt:lpstr>
      <vt:lpstr>WndProc</vt:lpstr>
      <vt:lpstr>SetBmpColor</vt:lpstr>
      <vt:lpstr>IconButton</vt:lpstr>
      <vt:lpstr>BmpButton</vt:lpstr>
      <vt:lpstr>BtnProc</vt:lpstr>
      <vt:lpstr>BmpProc</vt:lpstr>
      <vt:lpstr>DoEvents</vt:lpstr>
      <vt:lpstr>DoEvents</vt:lpstr>
      <vt:lpstr>MainLoop</vt:lpstr>
      <vt:lpstr>MainLoop</vt:lpstr>
      <vt:lpstr>MainLoop</vt:lpstr>
      <vt:lpstr>MainLoop</vt:lpstr>
      <vt:lpstr>GlInit</vt:lpstr>
      <vt:lpstr>CreateSphere</vt:lpstr>
      <vt:lpstr>SetLightSource</vt:lpstr>
      <vt:lpstr>DrawScene</vt:lpstr>
      <vt:lpstr>DrawScene</vt:lpstr>
      <vt:lpstr>DrawScene</vt:lpstr>
      <vt:lpstr>RotateObject</vt:lpstr>
      <vt:lpstr>RotateObject</vt:lpstr>
      <vt:lpstr>Ex. 如何画一个Cube？</vt:lpstr>
      <vt:lpstr>Ex. 如何画一个Cube？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MASM Example学习</dc:title>
  <dc:creator>hlq153@163.com</dc:creator>
  <cp:lastModifiedBy>hlq153@163.com</cp:lastModifiedBy>
  <cp:revision>11</cp:revision>
  <dcterms:created xsi:type="dcterms:W3CDTF">2022-05-02T03:58:06Z</dcterms:created>
  <dcterms:modified xsi:type="dcterms:W3CDTF">2022-06-24T02:43:23Z</dcterms:modified>
</cp:coreProperties>
</file>